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71" r:id="rId10"/>
    <p:sldId id="265" r:id="rId11"/>
    <p:sldId id="266"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22B"/>
    <a:srgbClr val="0088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E3C40A-6870-4086-9381-605A8CF0FB0D}" v="12" dt="2025-09-08T18:53:03.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isley Payton" userId="61471c57-57a6-49d8-a348-8825615f2e64" providerId="ADAL" clId="{C2E3C40A-6870-4086-9381-605A8CF0FB0D}"/>
    <pc:docChg chg="modSld">
      <pc:chgData name="Paisley Payton" userId="61471c57-57a6-49d8-a348-8825615f2e64" providerId="ADAL" clId="{C2E3C40A-6870-4086-9381-605A8CF0FB0D}" dt="2025-09-08T18:52:54.250" v="5" actId="20577"/>
      <pc:docMkLst>
        <pc:docMk/>
      </pc:docMkLst>
      <pc:sldChg chg="modNotesTx">
        <pc:chgData name="Paisley Payton" userId="61471c57-57a6-49d8-a348-8825615f2e64" providerId="ADAL" clId="{C2E3C40A-6870-4086-9381-605A8CF0FB0D}" dt="2025-09-08T18:51:29.119" v="0" actId="20577"/>
        <pc:sldMkLst>
          <pc:docMk/>
          <pc:sldMk cId="902680817" sldId="258"/>
        </pc:sldMkLst>
      </pc:sldChg>
      <pc:sldChg chg="modNotesTx">
        <pc:chgData name="Paisley Payton" userId="61471c57-57a6-49d8-a348-8825615f2e64" providerId="ADAL" clId="{C2E3C40A-6870-4086-9381-605A8CF0FB0D}" dt="2025-09-08T18:51:49.682" v="1" actId="20577"/>
        <pc:sldMkLst>
          <pc:docMk/>
          <pc:sldMk cId="3885368155" sldId="260"/>
        </pc:sldMkLst>
      </pc:sldChg>
      <pc:sldChg chg="modNotesTx">
        <pc:chgData name="Paisley Payton" userId="61471c57-57a6-49d8-a348-8825615f2e64" providerId="ADAL" clId="{C2E3C40A-6870-4086-9381-605A8CF0FB0D}" dt="2025-09-08T18:52:14.453" v="2" actId="20577"/>
        <pc:sldMkLst>
          <pc:docMk/>
          <pc:sldMk cId="3009619138" sldId="262"/>
        </pc:sldMkLst>
      </pc:sldChg>
      <pc:sldChg chg="modNotesTx">
        <pc:chgData name="Paisley Payton" userId="61471c57-57a6-49d8-a348-8825615f2e64" providerId="ADAL" clId="{C2E3C40A-6870-4086-9381-605A8CF0FB0D}" dt="2025-09-08T18:52:54.250" v="5" actId="20577"/>
        <pc:sldMkLst>
          <pc:docMk/>
          <pc:sldMk cId="97133337" sldId="266"/>
        </pc:sldMkLst>
      </pc:sldChg>
      <pc:sldChg chg="modNotesTx">
        <pc:chgData name="Paisley Payton" userId="61471c57-57a6-49d8-a348-8825615f2e64" providerId="ADAL" clId="{C2E3C40A-6870-4086-9381-605A8CF0FB0D}" dt="2025-09-08T18:52:36.644" v="3" actId="20577"/>
        <pc:sldMkLst>
          <pc:docMk/>
          <pc:sldMk cId="639167745"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16418-2EB0-491B-828F-E8D5166AA08F}"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561B2-32BC-48BE-9671-9D4E2916961A}" type="slidenum">
              <a:rPr lang="en-US" smtClean="0"/>
              <a:t>‹#›</a:t>
            </a:fld>
            <a:endParaRPr lang="en-US"/>
          </a:p>
        </p:txBody>
      </p:sp>
    </p:spTree>
    <p:extLst>
      <p:ext uri="{BB962C8B-B14F-4D97-AF65-F5344CB8AC3E}">
        <p14:creationId xmlns:p14="http://schemas.microsoft.com/office/powerpoint/2010/main" val="351715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“Hi everyone! Today we’re going to talk about an important choice—staying tobacco and vape free. This is all about protecting your heart, lungs, and future. You have the power to stay healthy.”</a:t>
            </a:r>
          </a:p>
        </p:txBody>
      </p:sp>
      <p:sp>
        <p:nvSpPr>
          <p:cNvPr id="4" name="Slide Number Placeholder 3"/>
          <p:cNvSpPr>
            <a:spLocks noGrp="1"/>
          </p:cNvSpPr>
          <p:nvPr>
            <p:ph type="sldNum" sz="quarter" idx="5"/>
          </p:nvPr>
        </p:nvSpPr>
        <p:spPr/>
        <p:txBody>
          <a:bodyPr/>
          <a:lstStyle/>
          <a:p>
            <a:fld id="{B53561B2-32BC-48BE-9671-9D4E2916961A}" type="slidenum">
              <a:rPr lang="en-US" smtClean="0"/>
              <a:t>1</a:t>
            </a:fld>
            <a:endParaRPr lang="en-US"/>
          </a:p>
        </p:txBody>
      </p:sp>
    </p:spTree>
    <p:extLst>
      <p:ext uri="{BB962C8B-B14F-4D97-AF65-F5344CB8AC3E}">
        <p14:creationId xmlns:p14="http://schemas.microsoft.com/office/powerpoint/2010/main" val="214053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“Smoking and vaping hurt your lungs and your heart. They make it harder to breathe and put stress on your body. The big problem is nicotine—it’s very addictive and makes it hard to quit once you start. You deserve to breathe easy and live healthy.”</a:t>
            </a:r>
          </a:p>
        </p:txBody>
      </p:sp>
      <p:sp>
        <p:nvSpPr>
          <p:cNvPr id="4" name="Slide Number Placeholder 3"/>
          <p:cNvSpPr>
            <a:spLocks noGrp="1"/>
          </p:cNvSpPr>
          <p:nvPr>
            <p:ph type="sldNum" sz="quarter" idx="5"/>
          </p:nvPr>
        </p:nvSpPr>
        <p:spPr/>
        <p:txBody>
          <a:bodyPr/>
          <a:lstStyle/>
          <a:p>
            <a:fld id="{B53561B2-32BC-48BE-9671-9D4E2916961A}" type="slidenum">
              <a:rPr lang="en-US" smtClean="0"/>
              <a:t>2</a:t>
            </a:fld>
            <a:endParaRPr lang="en-US"/>
          </a:p>
        </p:txBody>
      </p:sp>
    </p:spTree>
    <p:extLst>
      <p:ext uri="{BB962C8B-B14F-4D97-AF65-F5344CB8AC3E}">
        <p14:creationId xmlns:p14="http://schemas.microsoft.com/office/powerpoint/2010/main" val="2563821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(Answer: False – vaping contains nicotine and harmful chemicals.)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Speaker Notes:</a:t>
            </a:r>
            <a:br>
              <a:rPr lang="en-US" dirty="0"/>
            </a:br>
            <a:r>
              <a:rPr lang="en-US" dirty="0"/>
              <a:t>“Let’s try a quick quiz! True or False: Vaping is just flavored water vapor and harmless.</a:t>
            </a:r>
            <a:br>
              <a:rPr lang="en-US" dirty="0"/>
            </a:br>
            <a:r>
              <a:rPr lang="en-US" dirty="0"/>
              <a:t>The answer is… False! Vape juice contains nicotine and harmful chemicals that hurt your body, even if it smells or tastes good.”</a:t>
            </a:r>
          </a:p>
        </p:txBody>
      </p:sp>
      <p:sp>
        <p:nvSpPr>
          <p:cNvPr id="4" name="Slide Number Placeholder 3"/>
          <p:cNvSpPr>
            <a:spLocks noGrp="1"/>
          </p:cNvSpPr>
          <p:nvPr>
            <p:ph type="sldNum" sz="quarter" idx="5"/>
          </p:nvPr>
        </p:nvSpPr>
        <p:spPr/>
        <p:txBody>
          <a:bodyPr/>
          <a:lstStyle/>
          <a:p>
            <a:fld id="{B53561B2-32BC-48BE-9671-9D4E2916961A}" type="slidenum">
              <a:rPr lang="en-US" smtClean="0"/>
              <a:t>3</a:t>
            </a:fld>
            <a:endParaRPr lang="en-US"/>
          </a:p>
        </p:txBody>
      </p:sp>
    </p:spTree>
    <p:extLst>
      <p:ext uri="{BB962C8B-B14F-4D97-AF65-F5344CB8AC3E}">
        <p14:creationId xmlns:p14="http://schemas.microsoft.com/office/powerpoint/2010/main" val="1991565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“Cigarettes, e-cigarettes, and vapes all damage your blood vessels. Smoking can cause cancer, heart disease, and stroke. Even smokeless tobacco—like chew—can hurt your body. There’s no safe kind of tobacco.”</a:t>
            </a:r>
          </a:p>
        </p:txBody>
      </p:sp>
      <p:sp>
        <p:nvSpPr>
          <p:cNvPr id="4" name="Slide Number Placeholder 3"/>
          <p:cNvSpPr>
            <a:spLocks noGrp="1"/>
          </p:cNvSpPr>
          <p:nvPr>
            <p:ph type="sldNum" sz="quarter" idx="5"/>
          </p:nvPr>
        </p:nvSpPr>
        <p:spPr/>
        <p:txBody>
          <a:bodyPr/>
          <a:lstStyle/>
          <a:p>
            <a:fld id="{B53561B2-32BC-48BE-9671-9D4E2916961A}" type="slidenum">
              <a:rPr lang="en-US" smtClean="0"/>
              <a:t>4</a:t>
            </a:fld>
            <a:endParaRPr lang="en-US"/>
          </a:p>
        </p:txBody>
      </p:sp>
    </p:spTree>
    <p:extLst>
      <p:ext uri="{BB962C8B-B14F-4D97-AF65-F5344CB8AC3E}">
        <p14:creationId xmlns:p14="http://schemas.microsoft.com/office/powerpoint/2010/main" val="1541702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(Correct: d – All of the above!)</a:t>
            </a:r>
            <a:endParaRPr lang="en-US" sz="1200" kern="1200" dirty="0">
              <a:solidFill>
                <a:schemeClr val="tx1"/>
              </a:solidFill>
              <a:effectLst/>
              <a:latin typeface="+mn-lt"/>
              <a:ea typeface="+mn-ea"/>
              <a:cs typeface="+mn-cs"/>
            </a:endParaRPr>
          </a:p>
          <a:p>
            <a:r>
              <a:rPr lang="en-US" b="1" dirty="0"/>
              <a:t>Speaker Notes:</a:t>
            </a:r>
            <a:br>
              <a:rPr lang="en-US" dirty="0"/>
            </a:br>
            <a:r>
              <a:rPr lang="en-US" dirty="0"/>
              <a:t>“Which body parts can be harmed by smoking or vaping?</a:t>
            </a:r>
            <a:br>
              <a:rPr lang="en-US" dirty="0"/>
            </a:br>
            <a:r>
              <a:rPr lang="en-US" dirty="0"/>
              <a:t>A) Heart</a:t>
            </a:r>
            <a:br>
              <a:rPr lang="en-US" dirty="0"/>
            </a:br>
            <a:r>
              <a:rPr lang="en-US" dirty="0"/>
              <a:t>B) Lungs</a:t>
            </a:r>
            <a:br>
              <a:rPr lang="en-US" dirty="0"/>
            </a:br>
            <a:r>
              <a:rPr lang="en-US" dirty="0"/>
              <a:t>C) Brain</a:t>
            </a:r>
            <a:br>
              <a:rPr lang="en-US" dirty="0"/>
            </a:br>
            <a:r>
              <a:rPr lang="en-US" dirty="0"/>
              <a:t>D) All of the above</a:t>
            </a:r>
            <a:br>
              <a:rPr lang="en-US" dirty="0"/>
            </a:br>
            <a:r>
              <a:rPr lang="en-US" dirty="0"/>
              <a:t>The answer is D – all of the above! Tobacco and vaping affect your whole body.”</a:t>
            </a:r>
          </a:p>
        </p:txBody>
      </p:sp>
      <p:sp>
        <p:nvSpPr>
          <p:cNvPr id="4" name="Slide Number Placeholder 3"/>
          <p:cNvSpPr>
            <a:spLocks noGrp="1"/>
          </p:cNvSpPr>
          <p:nvPr>
            <p:ph type="sldNum" sz="quarter" idx="5"/>
          </p:nvPr>
        </p:nvSpPr>
        <p:spPr/>
        <p:txBody>
          <a:bodyPr/>
          <a:lstStyle/>
          <a:p>
            <a:fld id="{B53561B2-32BC-48BE-9671-9D4E2916961A}" type="slidenum">
              <a:rPr lang="en-US" smtClean="0"/>
              <a:t>5</a:t>
            </a:fld>
            <a:endParaRPr lang="en-US"/>
          </a:p>
        </p:txBody>
      </p:sp>
    </p:spTree>
    <p:extLst>
      <p:ext uri="{BB962C8B-B14F-4D97-AF65-F5344CB8AC3E}">
        <p14:creationId xmlns:p14="http://schemas.microsoft.com/office/powerpoint/2010/main" val="2128619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“Some people think vaping is safer than smoking, but it’s not true. E-cigarettes contain nicotine, heavy metals, and other chemicals. They can damage your brain while it’s still developing as a teen. Vaping is not a safe alternative to smoking.”</a:t>
            </a:r>
          </a:p>
        </p:txBody>
      </p:sp>
      <p:sp>
        <p:nvSpPr>
          <p:cNvPr id="4" name="Slide Number Placeholder 3"/>
          <p:cNvSpPr>
            <a:spLocks noGrp="1"/>
          </p:cNvSpPr>
          <p:nvPr>
            <p:ph type="sldNum" sz="quarter" idx="5"/>
          </p:nvPr>
        </p:nvSpPr>
        <p:spPr/>
        <p:txBody>
          <a:bodyPr/>
          <a:lstStyle/>
          <a:p>
            <a:fld id="{B53561B2-32BC-48BE-9671-9D4E2916961A}" type="slidenum">
              <a:rPr lang="en-US" smtClean="0"/>
              <a:t>6</a:t>
            </a:fld>
            <a:endParaRPr lang="en-US"/>
          </a:p>
        </p:txBody>
      </p:sp>
    </p:spTree>
    <p:extLst>
      <p:ext uri="{BB962C8B-B14F-4D97-AF65-F5344CB8AC3E}">
        <p14:creationId xmlns:p14="http://schemas.microsoft.com/office/powerpoint/2010/main" val="465927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(Correct: b – It rewires the brain and leads to addiction.)</a:t>
            </a:r>
          </a:p>
          <a:p>
            <a:r>
              <a:rPr lang="en-US" b="1" dirty="0"/>
              <a:t>Speaker Notes:</a:t>
            </a:r>
            <a:br>
              <a:rPr lang="en-US" dirty="0"/>
            </a:br>
            <a:r>
              <a:rPr lang="en-US" dirty="0"/>
              <a:t>“Nicotine can do what?</a:t>
            </a:r>
            <a:br>
              <a:rPr lang="en-US" dirty="0"/>
            </a:br>
            <a:r>
              <a:rPr lang="en-US" dirty="0"/>
              <a:t>A) Make you healthier</a:t>
            </a:r>
            <a:br>
              <a:rPr lang="en-US" dirty="0"/>
            </a:br>
            <a:r>
              <a:rPr lang="en-US" dirty="0"/>
              <a:t>B) Rewire your brain and cause addiction</a:t>
            </a:r>
            <a:br>
              <a:rPr lang="en-US" dirty="0"/>
            </a:br>
            <a:r>
              <a:rPr lang="en-US" dirty="0"/>
              <a:t>C) Improve your sports performance</a:t>
            </a:r>
            <a:br>
              <a:rPr lang="en-US" dirty="0"/>
            </a:br>
            <a:r>
              <a:rPr lang="en-US" dirty="0"/>
              <a:t>The answer is B. Nicotine changes the way your brain works and makes you crave more—it’s addictive.”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7</a:t>
            </a:fld>
            <a:endParaRPr lang="en-US"/>
          </a:p>
        </p:txBody>
      </p:sp>
    </p:spTree>
    <p:extLst>
      <p:ext uri="{BB962C8B-B14F-4D97-AF65-F5344CB8AC3E}">
        <p14:creationId xmlns:p14="http://schemas.microsoft.com/office/powerpoint/2010/main" val="2989479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“When you stay tobacco-free, your heart, lungs, and brain are stronger. You’ll have more energy for sports, school, and fun. Most importantly—you stay in control of your health.”</a:t>
            </a:r>
          </a:p>
        </p:txBody>
      </p:sp>
      <p:sp>
        <p:nvSpPr>
          <p:cNvPr id="4" name="Slide Number Placeholder 3"/>
          <p:cNvSpPr>
            <a:spLocks noGrp="1"/>
          </p:cNvSpPr>
          <p:nvPr>
            <p:ph type="sldNum" sz="quarter" idx="5"/>
          </p:nvPr>
        </p:nvSpPr>
        <p:spPr/>
        <p:txBody>
          <a:bodyPr/>
          <a:lstStyle/>
          <a:p>
            <a:fld id="{B53561B2-32BC-48BE-9671-9D4E2916961A}" type="slidenum">
              <a:rPr lang="en-US" smtClean="0"/>
              <a:t>8</a:t>
            </a:fld>
            <a:endParaRPr lang="en-US"/>
          </a:p>
        </p:txBody>
      </p:sp>
    </p:spTree>
    <p:extLst>
      <p:ext uri="{BB962C8B-B14F-4D97-AF65-F5344CB8AC3E}">
        <p14:creationId xmlns:p14="http://schemas.microsoft.com/office/powerpoint/2010/main" val="1022650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B156-DFDF-98C9-4B07-B2C82FBC0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658F3-848F-B3BA-6449-637DBAE0C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523C4-14C9-D318-9293-4235F84B78D8}"/>
              </a:ext>
            </a:extLst>
          </p:cNvPr>
          <p:cNvSpPr>
            <a:spLocks noGrp="1"/>
          </p:cNvSpPr>
          <p:nvPr>
            <p:ph type="body" idx="1"/>
          </p:nvPr>
        </p:nvSpPr>
        <p:spPr/>
        <p:txBody>
          <a:bodyPr/>
          <a:lstStyle/>
          <a:p>
            <a:r>
              <a:rPr lang="en-US" sz="1200" i="1" kern="1200" dirty="0">
                <a:solidFill>
                  <a:schemeClr val="tx1"/>
                </a:solidFill>
                <a:effectLst/>
                <a:latin typeface="+mn-lt"/>
                <a:ea typeface="+mn-ea"/>
                <a:cs typeface="+mn-cs"/>
              </a:rPr>
              <a:t>(Answer: False – nicotine is highly addictive and quitting can be very hard.)</a:t>
            </a:r>
          </a:p>
          <a:p>
            <a:r>
              <a:rPr lang="en-US" b="1" dirty="0"/>
              <a:t>Speaker Notes:</a:t>
            </a:r>
            <a:br>
              <a:rPr lang="en-US" dirty="0"/>
            </a:br>
            <a:r>
              <a:rPr lang="en-US" dirty="0"/>
              <a:t>“True or False: Quitting is easy once you’re addicted to nicotine.</a:t>
            </a:r>
            <a:br>
              <a:rPr lang="en-US" dirty="0"/>
            </a:br>
            <a:r>
              <a:rPr lang="en-US" dirty="0"/>
              <a:t>The answer is False. Nicotine is one of the hardest substances to quit, which is why it’s so important not to start.”</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67B631-3C70-7FFD-7ACF-8D9A92B9746C}"/>
              </a:ext>
            </a:extLst>
          </p:cNvPr>
          <p:cNvSpPr>
            <a:spLocks noGrp="1"/>
          </p:cNvSpPr>
          <p:nvPr>
            <p:ph type="sldNum" sz="quarter" idx="5"/>
          </p:nvPr>
        </p:nvSpPr>
        <p:spPr/>
        <p:txBody>
          <a:bodyPr/>
          <a:lstStyle/>
          <a:p>
            <a:fld id="{B53561B2-32BC-48BE-9671-9D4E2916961A}" type="slidenum">
              <a:rPr lang="en-US" smtClean="0"/>
              <a:t>9</a:t>
            </a:fld>
            <a:endParaRPr lang="en-US"/>
          </a:p>
        </p:txBody>
      </p:sp>
    </p:spTree>
    <p:extLst>
      <p:ext uri="{BB962C8B-B14F-4D97-AF65-F5344CB8AC3E}">
        <p14:creationId xmlns:p14="http://schemas.microsoft.com/office/powerpoint/2010/main" val="3071687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br>
              <a:rPr lang="en-US" dirty="0"/>
            </a:br>
            <a:r>
              <a:rPr lang="en-US" dirty="0"/>
              <a:t>“Sometimes friends might offer you a vape or cigarette. Have a simple script ready—something like, ‘No thanks, I want to stay healthy.’ Choose friends who respect your choices. And if you feel stressed, find healthy ways to cope—play sports, listen to music, draw, or hang out with people who lift you up.”</a:t>
            </a:r>
          </a:p>
        </p:txBody>
      </p:sp>
      <p:sp>
        <p:nvSpPr>
          <p:cNvPr id="4" name="Slide Number Placeholder 3"/>
          <p:cNvSpPr>
            <a:spLocks noGrp="1"/>
          </p:cNvSpPr>
          <p:nvPr>
            <p:ph type="sldNum" sz="quarter" idx="5"/>
          </p:nvPr>
        </p:nvSpPr>
        <p:spPr/>
        <p:txBody>
          <a:bodyPr/>
          <a:lstStyle/>
          <a:p>
            <a:fld id="{B53561B2-32BC-48BE-9671-9D4E2916961A}" type="slidenum">
              <a:rPr lang="en-US" smtClean="0"/>
              <a:t>10</a:t>
            </a:fld>
            <a:endParaRPr lang="en-US"/>
          </a:p>
        </p:txBody>
      </p:sp>
    </p:spTree>
    <p:extLst>
      <p:ext uri="{BB962C8B-B14F-4D97-AF65-F5344CB8AC3E}">
        <p14:creationId xmlns:p14="http://schemas.microsoft.com/office/powerpoint/2010/main" val="2484067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(Correct: b – Say no and protect your health.)</a:t>
            </a:r>
          </a:p>
          <a:p>
            <a:endParaRPr lang="en-US" sz="1200" i="1" kern="1200" dirty="0">
              <a:solidFill>
                <a:schemeClr val="tx1"/>
              </a:solidFill>
              <a:effectLst/>
              <a:latin typeface="+mn-lt"/>
              <a:ea typeface="+mn-ea"/>
              <a:cs typeface="+mn-cs"/>
            </a:endParaRPr>
          </a:p>
          <a:p>
            <a:r>
              <a:rPr lang="en-US" b="1" dirty="0"/>
              <a:t>Speaker Notes:</a:t>
            </a:r>
            <a:br>
              <a:rPr lang="en-US" dirty="0"/>
            </a:br>
            <a:r>
              <a:rPr lang="en-US" dirty="0"/>
              <a:t>“If a friend offers you a vape, what’s the best choice?</a:t>
            </a:r>
            <a:br>
              <a:rPr lang="en-US" dirty="0"/>
            </a:br>
            <a:r>
              <a:rPr lang="en-US" dirty="0"/>
              <a:t>A) Take it just once</a:t>
            </a:r>
            <a:br>
              <a:rPr lang="en-US" dirty="0"/>
            </a:br>
            <a:r>
              <a:rPr lang="en-US" dirty="0"/>
              <a:t>B) Say ‘no thanks’ and walk away</a:t>
            </a:r>
            <a:br>
              <a:rPr lang="en-US" dirty="0"/>
            </a:br>
            <a:r>
              <a:rPr lang="en-US" dirty="0"/>
              <a:t>C) Try it to fit in</a:t>
            </a:r>
            <a:br>
              <a:rPr lang="en-US" dirty="0"/>
            </a:br>
            <a:r>
              <a:rPr lang="en-US" dirty="0"/>
              <a:t>The answer is B. Saying no and walking away keeps you in charge of your future.”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3561B2-32BC-48BE-9671-9D4E2916961A}" type="slidenum">
              <a:rPr lang="en-US" smtClean="0"/>
              <a:t>11</a:t>
            </a:fld>
            <a:endParaRPr lang="en-US"/>
          </a:p>
        </p:txBody>
      </p:sp>
    </p:spTree>
    <p:extLst>
      <p:ext uri="{BB962C8B-B14F-4D97-AF65-F5344CB8AC3E}">
        <p14:creationId xmlns:p14="http://schemas.microsoft.com/office/powerpoint/2010/main" val="3782628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Speaker Notes:</a:t>
            </a:r>
            <a:br>
              <a:rPr lang="en-US"/>
            </a:br>
            <a:r>
              <a:rPr lang="en-US"/>
              <a:t>“Here’s the big takeaway: Smoking and vaping hurt your heart, lungs, and brain. You are stronger than peer pressure. Protect your health and your future by making the choice to Clear the Air.”</a:t>
            </a:r>
          </a:p>
          <a:p>
            <a:endParaRPr lang="en-US"/>
          </a:p>
        </p:txBody>
      </p:sp>
      <p:sp>
        <p:nvSpPr>
          <p:cNvPr id="4" name="Slide Number Placeholder 3"/>
          <p:cNvSpPr>
            <a:spLocks noGrp="1"/>
          </p:cNvSpPr>
          <p:nvPr>
            <p:ph type="sldNum" sz="quarter" idx="5"/>
          </p:nvPr>
        </p:nvSpPr>
        <p:spPr/>
        <p:txBody>
          <a:bodyPr/>
          <a:lstStyle/>
          <a:p>
            <a:fld id="{B53561B2-32BC-48BE-9671-9D4E2916961A}" type="slidenum">
              <a:rPr lang="en-US" smtClean="0"/>
              <a:t>12</a:t>
            </a:fld>
            <a:endParaRPr lang="en-US"/>
          </a:p>
        </p:txBody>
      </p:sp>
    </p:spTree>
    <p:extLst>
      <p:ext uri="{BB962C8B-B14F-4D97-AF65-F5344CB8AC3E}">
        <p14:creationId xmlns:p14="http://schemas.microsoft.com/office/powerpoint/2010/main" val="1416199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blue sky with clouds&#10;&#10;AI-generated content may be incorrect.">
            <a:extLst>
              <a:ext uri="{FF2B5EF4-FFF2-40B4-BE49-F238E27FC236}">
                <a16:creationId xmlns:a16="http://schemas.microsoft.com/office/drawing/2014/main" id="{46D2D1DE-BFEF-34BA-2AC6-4761141CA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2001" cy="6858000"/>
          </a:xfrm>
          <a:prstGeom prst="rect">
            <a:avLst/>
          </a:prstGeom>
        </p:spPr>
      </p:pic>
    </p:spTree>
    <p:extLst>
      <p:ext uri="{BB962C8B-B14F-4D97-AF65-F5344CB8AC3E}">
        <p14:creationId xmlns:p14="http://schemas.microsoft.com/office/powerpoint/2010/main" val="1351064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A blue sky with clouds&#10;&#10;AI-generated content may be incorrect.">
            <a:extLst>
              <a:ext uri="{FF2B5EF4-FFF2-40B4-BE49-F238E27FC236}">
                <a16:creationId xmlns:a16="http://schemas.microsoft.com/office/drawing/2014/main" id="{92A16A73-5E62-3F1A-21B6-1C260A6EFE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55D99BBF-CBCA-F44A-2A07-BFCCAEF1C0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734" y="107069"/>
            <a:ext cx="1968753" cy="767348"/>
          </a:xfrm>
          <a:prstGeom prst="rect">
            <a:avLst/>
          </a:prstGeom>
        </p:spPr>
      </p:pic>
    </p:spTree>
    <p:extLst>
      <p:ext uri="{BB962C8B-B14F-4D97-AF65-F5344CB8AC3E}">
        <p14:creationId xmlns:p14="http://schemas.microsoft.com/office/powerpoint/2010/main" val="83756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6F94-CF80-B608-FE40-BFCEA2C11C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F2A80E-207F-EFC0-373B-8464B03FF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3A95B-D432-FCE8-A076-958EADA4A26F}"/>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CAF1ADD7-BC89-6CE4-5D50-9C46ACBA8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8A9AE-D1DE-D85C-05DD-4AF61226F1BB}"/>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966552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7B37-02CF-F5F0-FA45-CFFB5BDA2F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380FA-5741-8A53-3797-B7E560E2E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35AFA9-B381-D78D-05B4-5648A4E98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854CA6-3DAB-76F6-E5F7-EFFC5FA2CDCC}"/>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A548F53-2BE2-6B6E-44A8-B82C99D60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73847-4E03-B590-6D8A-8B1AC49499AD}"/>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4900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08E2-DA1C-4C60-81FF-9581BE4E14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92D2E-ECEF-AC74-D5D4-A4091A10F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8DB3D-FB5F-D776-2A2E-125302E9D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61498-C172-A6BF-31C8-B6EA6A495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369198-C394-278E-DFE4-9B3ED92981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2FA705-ADC5-F980-06A7-884C298D042E}"/>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8" name="Footer Placeholder 7">
            <a:extLst>
              <a:ext uri="{FF2B5EF4-FFF2-40B4-BE49-F238E27FC236}">
                <a16:creationId xmlns:a16="http://schemas.microsoft.com/office/drawing/2014/main" id="{AE63577A-AF52-C022-A876-D17C6FAA2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43E310-52E0-4EFF-50CD-C19A2A94C3A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145276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4F4-616D-4D58-D0F4-E3714376DA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7507AA-FF5D-B2ED-8924-A2CCC15DD9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4" name="Footer Placeholder 3">
            <a:extLst>
              <a:ext uri="{FF2B5EF4-FFF2-40B4-BE49-F238E27FC236}">
                <a16:creationId xmlns:a16="http://schemas.microsoft.com/office/drawing/2014/main" id="{0441E61C-7339-3D88-494A-634ECF27D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46CCC7-6C1F-DE7C-208E-FF612AE10AB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3498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79261C-1324-9F44-296D-C4F12877F2F0}"/>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3" name="Footer Placeholder 2">
            <a:extLst>
              <a:ext uri="{FF2B5EF4-FFF2-40B4-BE49-F238E27FC236}">
                <a16:creationId xmlns:a16="http://schemas.microsoft.com/office/drawing/2014/main" id="{6A3167C6-AE19-46BE-1F2D-06D3CF847B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2F8A7-ECAA-D9FD-8EFC-00E0D6973354}"/>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42980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0098-E8D0-4BB8-2704-883787B20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DA963-74E7-4D14-A74B-624B659C06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835561-91B2-26AF-D904-B2BE84686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D27B1-94A7-6490-E05C-3407530CF719}"/>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C1735EDB-DAEF-0F7C-2E42-64D5188A4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D78DC5-D9B2-9F74-A33F-C096FB1E0659}"/>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95586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6E04-7AEC-4C4D-E567-39D3E942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9FAD2-36C1-E20E-AB36-FA7304CD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059624-3639-1344-C422-5E7A8F6BF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59592-FE07-DBE1-BBDA-349601971221}"/>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6" name="Footer Placeholder 5">
            <a:extLst>
              <a:ext uri="{FF2B5EF4-FFF2-40B4-BE49-F238E27FC236}">
                <a16:creationId xmlns:a16="http://schemas.microsoft.com/office/drawing/2014/main" id="{1BD4ED31-F686-F5EC-20FF-D958CA86C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9C20-10A5-B0ED-2650-7C0977DCFF1F}"/>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3572228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39A-57D4-5A23-CEF7-3DC6B72A3E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7AB53-517F-E86F-F568-BBE1A7EC3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19565-636B-009A-A901-4457599A2818}"/>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5604E8EC-34D0-C970-AF03-E0CB9383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648EB-B949-57B3-DA55-39F438B97A3A}"/>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25361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BF5E0-4FE2-780C-0E23-A8653B5E8E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4BFA57-0638-AF08-6353-8416524B6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A6B3C-E5CC-FC07-4881-67E76C01000A}"/>
              </a:ext>
            </a:extLst>
          </p:cNvPr>
          <p:cNvSpPr>
            <a:spLocks noGrp="1"/>
          </p:cNvSpPr>
          <p:nvPr>
            <p:ph type="dt" sz="half" idx="10"/>
          </p:nvPr>
        </p:nvSpPr>
        <p:spPr/>
        <p:txBody>
          <a:body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32F30C02-C3CE-209D-8DF7-A249782490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9922-B8D6-FD49-EE97-86950A3BF1E1}"/>
              </a:ext>
            </a:extLst>
          </p:cNvPr>
          <p:cNvSpPr>
            <a:spLocks noGrp="1"/>
          </p:cNvSpPr>
          <p:nvPr>
            <p:ph type="sldNum" sz="quarter" idx="12"/>
          </p:nvPr>
        </p:nvSpPr>
        <p:spPr/>
        <p:txBody>
          <a:bodyPr/>
          <a:lstStyle/>
          <a:p>
            <a:fld id="{8E7774E3-EDB0-449C-AF99-09C7E3FE844F}" type="slidenum">
              <a:rPr lang="en-US" smtClean="0"/>
              <a:t>‹#›</a:t>
            </a:fld>
            <a:endParaRPr lang="en-US"/>
          </a:p>
        </p:txBody>
      </p:sp>
    </p:spTree>
    <p:extLst>
      <p:ext uri="{BB962C8B-B14F-4D97-AF65-F5344CB8AC3E}">
        <p14:creationId xmlns:p14="http://schemas.microsoft.com/office/powerpoint/2010/main" val="8240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EAAB1-81BF-DE6A-B446-BDC7D6AF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9E1943-7C08-2FA7-09DC-94FB1BF5D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E0254-5373-EA91-F1A9-2CD441D01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90D7BB-93A8-48D9-A09A-5101EBCA2524}" type="datetimeFigureOut">
              <a:rPr lang="en-US" smtClean="0"/>
              <a:t>11/21/2025</a:t>
            </a:fld>
            <a:endParaRPr lang="en-US"/>
          </a:p>
        </p:txBody>
      </p:sp>
      <p:sp>
        <p:nvSpPr>
          <p:cNvPr id="5" name="Footer Placeholder 4">
            <a:extLst>
              <a:ext uri="{FF2B5EF4-FFF2-40B4-BE49-F238E27FC236}">
                <a16:creationId xmlns:a16="http://schemas.microsoft.com/office/drawing/2014/main" id="{2902F378-ABCE-AEA5-83AE-2A0708D0B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7CEB5-6D4A-96DA-5496-D649100DB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7774E3-EDB0-449C-AF99-09C7E3FE844F}" type="slidenum">
              <a:rPr lang="en-US" smtClean="0"/>
              <a:t>‹#›</a:t>
            </a:fld>
            <a:endParaRPr lang="en-US"/>
          </a:p>
        </p:txBody>
      </p:sp>
    </p:spTree>
    <p:extLst>
      <p:ext uri="{BB962C8B-B14F-4D97-AF65-F5344CB8AC3E}">
        <p14:creationId xmlns:p14="http://schemas.microsoft.com/office/powerpoint/2010/main" val="83763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merican Heart Association, Kids Heart Challenge™, American Heart Challenge™ Logo.">
            <a:extLst>
              <a:ext uri="{FF2B5EF4-FFF2-40B4-BE49-F238E27FC236}">
                <a16:creationId xmlns:a16="http://schemas.microsoft.com/office/drawing/2014/main" id="{98B7EC9C-E358-0AD4-17A7-D343560AE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41" y="245745"/>
            <a:ext cx="2707009" cy="1055094"/>
          </a:xfrm>
          <a:prstGeom prst="rect">
            <a:avLst/>
          </a:prstGeom>
        </p:spPr>
      </p:pic>
      <p:pic>
        <p:nvPicPr>
          <p:cNvPr id="23" name="Picture 22" descr="American Heart Association Life's Essential 8™ Logo.">
            <a:extLst>
              <a:ext uri="{FF2B5EF4-FFF2-40B4-BE49-F238E27FC236}">
                <a16:creationId xmlns:a16="http://schemas.microsoft.com/office/drawing/2014/main" id="{7A2A9A97-D6EA-C912-6EE4-2B19FB883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8525" y="245745"/>
            <a:ext cx="2039829" cy="581351"/>
          </a:xfrm>
          <a:prstGeom prst="rect">
            <a:avLst/>
          </a:prstGeom>
        </p:spPr>
      </p:pic>
      <p:sp>
        <p:nvSpPr>
          <p:cNvPr id="17" name="Title 16">
            <a:extLst>
              <a:ext uri="{FF2B5EF4-FFF2-40B4-BE49-F238E27FC236}">
                <a16:creationId xmlns:a16="http://schemas.microsoft.com/office/drawing/2014/main" id="{AB8A289D-5478-0CC3-063F-1706454BE3D6}"/>
              </a:ext>
            </a:extLst>
          </p:cNvPr>
          <p:cNvSpPr txBox="1">
            <a:spLocks noGrp="1"/>
          </p:cNvSpPr>
          <p:nvPr>
            <p:ph type="title" idx="4294967295"/>
          </p:nvPr>
        </p:nvSpPr>
        <p:spPr>
          <a:xfrm>
            <a:off x="-192989" y="2959346"/>
            <a:ext cx="11043424"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Clear the Air: </a:t>
            </a:r>
            <a:endParaRPr kumimoji="0" lang="en-US" sz="110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20" name="TextBox 19">
            <a:extLst>
              <a:ext uri="{FF2B5EF4-FFF2-40B4-BE49-F238E27FC236}">
                <a16:creationId xmlns:a16="http://schemas.microsoft.com/office/drawing/2014/main" id="{5551E0FA-EAA1-A6A1-E4F8-F8B4A3A0FBCD}"/>
              </a:ext>
            </a:extLst>
          </p:cNvPr>
          <p:cNvSpPr txBox="1"/>
          <p:nvPr/>
        </p:nvSpPr>
        <p:spPr>
          <a:xfrm>
            <a:off x="-330839" y="4545378"/>
            <a:ext cx="11043424" cy="830997"/>
          </a:xfrm>
          <a:prstGeom prst="rect">
            <a:avLst/>
          </a:prstGeom>
          <a:noFill/>
        </p:spPr>
        <p:txBody>
          <a:bodyPr wrap="square" rtlCol="0">
            <a:spAutoFit/>
          </a:bodyPr>
          <a:lstStyle/>
          <a:p>
            <a:pPr algn="r"/>
            <a:r>
              <a:rPr lang="en-US" sz="4700" b="1" dirty="0">
                <a:latin typeface="Lub Dub Medium" panose="020B0603030403020204" pitchFamily="34" charset="0"/>
              </a:rPr>
              <a:t>Tobacco and Vaping Prevention</a:t>
            </a:r>
            <a:endParaRPr lang="en-US" sz="4700" dirty="0">
              <a:latin typeface="Lub Dub Medium" panose="020B0603030403020204" pitchFamily="34" charset="0"/>
            </a:endParaRPr>
          </a:p>
        </p:txBody>
      </p:sp>
      <p:sp>
        <p:nvSpPr>
          <p:cNvPr id="19" name="Rectangle 18">
            <a:extLst>
              <a:ext uri="{FF2B5EF4-FFF2-40B4-BE49-F238E27FC236}">
                <a16:creationId xmlns:a16="http://schemas.microsoft.com/office/drawing/2014/main" id="{CCB08C9E-C938-CBE6-5455-C77571B52828}"/>
              </a:ext>
              <a:ext uri="{C183D7F6-B498-43B3-948B-1728B52AA6E4}">
                <adec:decorative xmlns:adec="http://schemas.microsoft.com/office/drawing/2017/decorative" val="1"/>
              </a:ext>
            </a:extLst>
          </p:cNvPr>
          <p:cNvSpPr/>
          <p:nvPr/>
        </p:nvSpPr>
        <p:spPr>
          <a:xfrm>
            <a:off x="-1445883" y="5403945"/>
            <a:ext cx="12057214" cy="652232"/>
          </a:xfrm>
          <a:prstGeom prst="rect">
            <a:avLst/>
          </a:prstGeom>
          <a:solidFill>
            <a:srgbClr val="00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20A7660-CBC7-04BA-C7B3-0D77A9F6327B}"/>
              </a:ext>
            </a:extLst>
          </p:cNvPr>
          <p:cNvSpPr txBox="1"/>
          <p:nvPr/>
        </p:nvSpPr>
        <p:spPr>
          <a:xfrm>
            <a:off x="0" y="5403945"/>
            <a:ext cx="10503348" cy="584775"/>
          </a:xfrm>
          <a:prstGeom prst="rect">
            <a:avLst/>
          </a:prstGeom>
          <a:noFill/>
        </p:spPr>
        <p:txBody>
          <a:bodyPr wrap="square" rtlCol="0">
            <a:spAutoFit/>
          </a:bodyPr>
          <a:lstStyle/>
          <a:p>
            <a:pPr algn="r"/>
            <a:r>
              <a:rPr lang="en-US" sz="3200" b="1" i="1" dirty="0">
                <a:solidFill>
                  <a:schemeClr val="bg1"/>
                </a:solidFill>
                <a:latin typeface="Lub Dub Medium" panose="020B0603030403020204" pitchFamily="34" charset="0"/>
              </a:rPr>
              <a:t>Protect your heart, protect your future</a:t>
            </a:r>
            <a:endParaRPr lang="en-US" sz="3200" dirty="0">
              <a:solidFill>
                <a:schemeClr val="bg1"/>
              </a:solidFill>
              <a:latin typeface="Lub Dub Medium" panose="020B0603030403020204" pitchFamily="34" charset="0"/>
            </a:endParaRPr>
          </a:p>
        </p:txBody>
      </p:sp>
    </p:spTree>
    <p:extLst>
      <p:ext uri="{BB962C8B-B14F-4D97-AF65-F5344CB8AC3E}">
        <p14:creationId xmlns:p14="http://schemas.microsoft.com/office/powerpoint/2010/main" val="71344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017E63-092D-E6D7-4868-DB544B2402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880"/>
          <a:stretch>
            <a:fillRect/>
          </a:stretch>
        </p:blipFill>
        <p:spPr>
          <a:xfrm>
            <a:off x="5263116" y="1387735"/>
            <a:ext cx="7290354" cy="4952887"/>
          </a:xfrm>
          <a:prstGeom prst="rect">
            <a:avLst/>
          </a:prstGeom>
        </p:spPr>
      </p:pic>
      <p:sp>
        <p:nvSpPr>
          <p:cNvPr id="4" name="Title 3">
            <a:extLst>
              <a:ext uri="{FF2B5EF4-FFF2-40B4-BE49-F238E27FC236}">
                <a16:creationId xmlns:a16="http://schemas.microsoft.com/office/drawing/2014/main" id="{C4C35F06-96A7-87C0-127F-9E1EF861A936}"/>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Why This Matters</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C85B303-9826-D89C-EA4E-CD928B2DBCDE}"/>
              </a:ext>
            </a:extLst>
          </p:cNvPr>
          <p:cNvSpPr txBox="1"/>
          <p:nvPr/>
        </p:nvSpPr>
        <p:spPr>
          <a:xfrm>
            <a:off x="418143" y="2416393"/>
            <a:ext cx="5129902" cy="2564805"/>
          </a:xfrm>
          <a:prstGeom prst="rect">
            <a:avLst/>
          </a:prstGeom>
          <a:noFill/>
        </p:spPr>
        <p:txBody>
          <a:bodyPr wrap="square" rtlCol="0">
            <a:spAutoFit/>
          </a:bodyPr>
          <a:lstStyle/>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Smoking and vaping hurt your lungs and heart.</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Nicotine is addictive and makes it hard to quit.</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You deserve to breathe easy and live healthy.</a:t>
            </a:r>
          </a:p>
        </p:txBody>
      </p:sp>
    </p:spTree>
    <p:extLst>
      <p:ext uri="{BB962C8B-B14F-4D97-AF65-F5344CB8AC3E}">
        <p14:creationId xmlns:p14="http://schemas.microsoft.com/office/powerpoint/2010/main" val="12231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3BB6-EC93-5EF5-B94F-B58F62E9865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F0FBEA8-200C-EC83-18F6-DDE76976E406}"/>
              </a:ext>
              <a:ext uri="{C183D7F6-B498-43B3-948B-1728B52AA6E4}">
                <adec:decorative xmlns:adec="http://schemas.microsoft.com/office/drawing/2017/decorative" val="1"/>
              </a:ext>
            </a:extLst>
          </p:cNvPr>
          <p:cNvPicPr>
            <a:picLocks noChangeAspect="1"/>
          </p:cNvPicPr>
          <p:nvPr/>
        </p:nvPicPr>
        <p:blipFill>
          <a:blip r:embed="rId3"/>
          <a:srcRect l="6114"/>
          <a:stretch>
            <a:fillRect/>
          </a:stretch>
        </p:blipFill>
        <p:spPr>
          <a:xfrm>
            <a:off x="6126822" y="808715"/>
            <a:ext cx="6438708" cy="6858000"/>
          </a:xfrm>
          <a:prstGeom prst="rect">
            <a:avLst/>
          </a:prstGeom>
        </p:spPr>
      </p:pic>
      <p:sp>
        <p:nvSpPr>
          <p:cNvPr id="4" name="Title 3">
            <a:extLst>
              <a:ext uri="{FF2B5EF4-FFF2-40B4-BE49-F238E27FC236}">
                <a16:creationId xmlns:a16="http://schemas.microsoft.com/office/drawing/2014/main" id="{B8FF8339-5748-44A2-973D-3B507C02B92F}"/>
              </a:ext>
            </a:extLst>
          </p:cNvPr>
          <p:cNvSpPr txBox="1">
            <a:spLocks noGrp="1"/>
          </p:cNvSpPr>
          <p:nvPr>
            <p:ph type="title" idx="4294967295"/>
          </p:nvPr>
        </p:nvSpPr>
        <p:spPr>
          <a:xfrm>
            <a:off x="418142" y="1481168"/>
            <a:ext cx="6492700"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#1: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Vaping is just flavored water vapor and harmless.</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4E888F45-EC82-504B-A7BB-B045A939FD17}"/>
              </a:ext>
            </a:extLst>
          </p:cNvPr>
          <p:cNvSpPr txBox="1"/>
          <p:nvPr/>
        </p:nvSpPr>
        <p:spPr>
          <a:xfrm>
            <a:off x="469451" y="3789492"/>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3" name="TextBox 2">
            <a:extLst>
              <a:ext uri="{FF2B5EF4-FFF2-40B4-BE49-F238E27FC236}">
                <a16:creationId xmlns:a16="http://schemas.microsoft.com/office/drawing/2014/main" id="{05A35B05-A752-0F88-20AD-E3C4EC7F99EA}"/>
              </a:ext>
            </a:extLst>
          </p:cNvPr>
          <p:cNvSpPr txBox="1"/>
          <p:nvPr/>
        </p:nvSpPr>
        <p:spPr>
          <a:xfrm>
            <a:off x="469450" y="4374377"/>
            <a:ext cx="5802621" cy="589072"/>
          </a:xfrm>
          <a:prstGeom prst="rect">
            <a:avLst/>
          </a:prstGeom>
          <a:noFill/>
        </p:spPr>
        <p:txBody>
          <a:bodyPr wrap="square" rtlCol="0">
            <a:spAutoFit/>
          </a:bodyPr>
          <a:lstStyle/>
          <a:p>
            <a:pPr marL="457200" indent="-457200">
              <a:lnSpc>
                <a:spcPct val="150000"/>
              </a:lnSpc>
              <a:buClr>
                <a:srgbClr val="C00000"/>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90268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84C8-AA2B-B579-5083-EA62212664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EEB82D-0CD0-337E-70D3-6DB53FF71E4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930" y="949475"/>
            <a:ext cx="6021845" cy="6021845"/>
          </a:xfrm>
          <a:prstGeom prst="rect">
            <a:avLst/>
          </a:prstGeom>
        </p:spPr>
      </p:pic>
      <p:sp>
        <p:nvSpPr>
          <p:cNvPr id="4" name="Title 3">
            <a:extLst>
              <a:ext uri="{FF2B5EF4-FFF2-40B4-BE49-F238E27FC236}">
                <a16:creationId xmlns:a16="http://schemas.microsoft.com/office/drawing/2014/main" id="{BECBD9C3-F43C-CFA0-5E4A-DE110F11A531}"/>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The Truth About</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Tobacco</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CB0C29D5-6E60-6FA6-0925-74AED89D9E30}"/>
              </a:ext>
            </a:extLst>
          </p:cNvPr>
          <p:cNvSpPr txBox="1"/>
          <p:nvPr/>
        </p:nvSpPr>
        <p:spPr>
          <a:xfrm>
            <a:off x="418143" y="3133012"/>
            <a:ext cx="4875218" cy="2564805"/>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Cigarettes, e-cigarettes, and vapes damage your blood vessels.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Smoking can cause cancer, heart disease, and stroke.</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Even “smokeless” tobacco harms your body.</a:t>
            </a:r>
          </a:p>
        </p:txBody>
      </p:sp>
    </p:spTree>
    <p:extLst>
      <p:ext uri="{BB962C8B-B14F-4D97-AF65-F5344CB8AC3E}">
        <p14:creationId xmlns:p14="http://schemas.microsoft.com/office/powerpoint/2010/main" val="19431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892E-FB9A-9D36-36A2-E67C448B7E3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6FB19E5-8541-0B50-CB58-1026EC161F8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322" y="1248297"/>
            <a:ext cx="4987588" cy="5307348"/>
          </a:xfrm>
          <a:prstGeom prst="rect">
            <a:avLst/>
          </a:prstGeom>
        </p:spPr>
      </p:pic>
      <p:sp>
        <p:nvSpPr>
          <p:cNvPr id="4" name="Title 3">
            <a:extLst>
              <a:ext uri="{FF2B5EF4-FFF2-40B4-BE49-F238E27FC236}">
                <a16:creationId xmlns:a16="http://schemas.microsoft.com/office/drawing/2014/main" id="{8E73041A-8D81-3CC6-FA1F-3D168AB7F68B}"/>
              </a:ext>
            </a:extLst>
          </p:cNvPr>
          <p:cNvSpPr txBox="1">
            <a:spLocks noGrp="1"/>
          </p:cNvSpPr>
          <p:nvPr>
            <p:ph type="title" idx="4294967295"/>
          </p:nvPr>
        </p:nvSpPr>
        <p:spPr>
          <a:xfrm>
            <a:off x="418142" y="1196279"/>
            <a:ext cx="5541540" cy="31184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#2: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Which body parts can be harmed by smoking/vaping?</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grpSp>
        <p:nvGrpSpPr>
          <p:cNvPr id="9" name="Group 8">
            <a:extLst>
              <a:ext uri="{FF2B5EF4-FFF2-40B4-BE49-F238E27FC236}">
                <a16:creationId xmlns:a16="http://schemas.microsoft.com/office/drawing/2014/main" id="{32A423C0-A1D4-DEA7-B1E7-E9B769B390F7}"/>
              </a:ext>
              <a:ext uri="{C183D7F6-B498-43B3-948B-1728B52AA6E4}">
                <adec:decorative xmlns:adec="http://schemas.microsoft.com/office/drawing/2017/decorative" val="1"/>
              </a:ext>
            </a:extLst>
          </p:cNvPr>
          <p:cNvGrpSpPr/>
          <p:nvPr/>
        </p:nvGrpSpPr>
        <p:grpSpPr>
          <a:xfrm>
            <a:off x="418142" y="4228341"/>
            <a:ext cx="5802621" cy="1752724"/>
            <a:chOff x="418142" y="4274291"/>
            <a:chExt cx="5802621" cy="1752724"/>
          </a:xfrm>
        </p:grpSpPr>
        <p:sp>
          <p:nvSpPr>
            <p:cNvPr id="2" name="TextBox 1">
              <a:extLst>
                <a:ext uri="{FF2B5EF4-FFF2-40B4-BE49-F238E27FC236}">
                  <a16:creationId xmlns:a16="http://schemas.microsoft.com/office/drawing/2014/main" id="{F4871278-F6E3-1D09-9644-302335DAF0F8}"/>
                </a:ext>
              </a:extLst>
            </p:cNvPr>
            <p:cNvSpPr txBox="1"/>
            <p:nvPr/>
          </p:nvSpPr>
          <p:spPr>
            <a:xfrm>
              <a:off x="418142" y="4856117"/>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Lungs</a:t>
              </a:r>
            </a:p>
          </p:txBody>
        </p:sp>
        <p:sp>
          <p:nvSpPr>
            <p:cNvPr id="6" name="TextBox 5">
              <a:extLst>
                <a:ext uri="{FF2B5EF4-FFF2-40B4-BE49-F238E27FC236}">
                  <a16:creationId xmlns:a16="http://schemas.microsoft.com/office/drawing/2014/main" id="{6F41569B-95B7-1982-20B5-AB3BC57E4859}"/>
                </a:ext>
              </a:extLst>
            </p:cNvPr>
            <p:cNvSpPr txBox="1"/>
            <p:nvPr/>
          </p:nvSpPr>
          <p:spPr>
            <a:xfrm>
              <a:off x="418142" y="4274291"/>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Heart</a:t>
              </a:r>
            </a:p>
          </p:txBody>
        </p:sp>
        <p:sp>
          <p:nvSpPr>
            <p:cNvPr id="5" name="TextBox 4">
              <a:extLst>
                <a:ext uri="{FF2B5EF4-FFF2-40B4-BE49-F238E27FC236}">
                  <a16:creationId xmlns:a16="http://schemas.microsoft.com/office/drawing/2014/main" id="{0C700EA8-3F98-240E-C233-69F2D06BC699}"/>
                </a:ext>
              </a:extLst>
            </p:cNvPr>
            <p:cNvSpPr txBox="1"/>
            <p:nvPr/>
          </p:nvSpPr>
          <p:spPr>
            <a:xfrm>
              <a:off x="418142" y="543794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Brain</a:t>
              </a:r>
            </a:p>
          </p:txBody>
        </p:sp>
      </p:grpSp>
      <p:sp>
        <p:nvSpPr>
          <p:cNvPr id="7" name="TextBox 6">
            <a:extLst>
              <a:ext uri="{FF2B5EF4-FFF2-40B4-BE49-F238E27FC236}">
                <a16:creationId xmlns:a16="http://schemas.microsoft.com/office/drawing/2014/main" id="{7A77B454-3B40-1042-10FC-6EF963539834}"/>
              </a:ext>
            </a:extLst>
          </p:cNvPr>
          <p:cNvSpPr txBox="1"/>
          <p:nvPr/>
        </p:nvSpPr>
        <p:spPr>
          <a:xfrm>
            <a:off x="418142" y="5973819"/>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4"/>
            </a:pPr>
            <a:r>
              <a:rPr lang="en-US" sz="2400" b="1" dirty="0">
                <a:latin typeface="Lub Dub Medium" panose="020B0603030403020204" pitchFamily="34" charset="0"/>
              </a:rPr>
              <a:t>All of the above</a:t>
            </a:r>
          </a:p>
        </p:txBody>
      </p:sp>
    </p:spTree>
    <p:extLst>
      <p:ext uri="{BB962C8B-B14F-4D97-AF65-F5344CB8AC3E}">
        <p14:creationId xmlns:p14="http://schemas.microsoft.com/office/powerpoint/2010/main" val="38853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FE5D-BE0C-35FB-5392-AC71766080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532D05-4172-773B-BCD1-A9B5E3C440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41389" y="1190098"/>
            <a:ext cx="5288817" cy="5288817"/>
          </a:xfrm>
          <a:prstGeom prst="rect">
            <a:avLst/>
          </a:prstGeom>
        </p:spPr>
      </p:pic>
      <p:sp>
        <p:nvSpPr>
          <p:cNvPr id="4" name="Title 3">
            <a:extLst>
              <a:ext uri="{FF2B5EF4-FFF2-40B4-BE49-F238E27FC236}">
                <a16:creationId xmlns:a16="http://schemas.microsoft.com/office/drawing/2014/main" id="{BD1EC450-8DA3-F244-F214-F7D65940DC40}"/>
              </a:ext>
            </a:extLst>
          </p:cNvPr>
          <p:cNvSpPr txBox="1">
            <a:spLocks noGrp="1"/>
          </p:cNvSpPr>
          <p:nvPr>
            <p:ph type="title" idx="4294967295"/>
          </p:nvPr>
        </p:nvSpPr>
        <p:spPr>
          <a:xfrm>
            <a:off x="418142" y="1481169"/>
            <a:ext cx="5477211"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What About Vaping?</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74B2E70C-DF4A-03B8-3F95-89C9A0021148}"/>
              </a:ext>
            </a:extLst>
          </p:cNvPr>
          <p:cNvSpPr txBox="1"/>
          <p:nvPr/>
        </p:nvSpPr>
        <p:spPr>
          <a:xfrm>
            <a:off x="418143" y="3110564"/>
            <a:ext cx="5017458" cy="2194640"/>
          </a:xfrm>
          <a:prstGeom prst="rect">
            <a:avLst/>
          </a:prstGeom>
          <a:noFill/>
        </p:spPr>
        <p:txBody>
          <a:bodyPr wrap="square" rtlCol="0">
            <a:spAutoFit/>
          </a:bodyPr>
          <a:lstStyle/>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E-cigarettes contain nicotine, heavy metals, and chemicals.</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Can damage brain development in teens.</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Not a safe alternative to smoking.</a:t>
            </a:r>
          </a:p>
        </p:txBody>
      </p:sp>
    </p:spTree>
    <p:extLst>
      <p:ext uri="{BB962C8B-B14F-4D97-AF65-F5344CB8AC3E}">
        <p14:creationId xmlns:p14="http://schemas.microsoft.com/office/powerpoint/2010/main" val="5193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9A801-544B-F924-A0D0-6213EBF1883C}"/>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E1F4EA4C-D7AB-1673-BFD6-EF87CA011EB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087"/>
          <a:stretch>
            <a:fillRect/>
          </a:stretch>
        </p:blipFill>
        <p:spPr>
          <a:xfrm>
            <a:off x="4836599" y="1288874"/>
            <a:ext cx="7397191" cy="5036595"/>
          </a:xfrm>
          <a:prstGeom prst="rect">
            <a:avLst/>
          </a:prstGeom>
        </p:spPr>
      </p:pic>
      <p:sp>
        <p:nvSpPr>
          <p:cNvPr id="4" name="Title 3">
            <a:extLst>
              <a:ext uri="{FF2B5EF4-FFF2-40B4-BE49-F238E27FC236}">
                <a16:creationId xmlns:a16="http://schemas.microsoft.com/office/drawing/2014/main" id="{5286EAF0-A182-3AAA-FF78-DF197C961FD9}"/>
              </a:ext>
            </a:extLst>
          </p:cNvPr>
          <p:cNvSpPr txBox="1">
            <a:spLocks noGrp="1"/>
          </p:cNvSpPr>
          <p:nvPr>
            <p:ph type="title" idx="4294967295"/>
          </p:nvPr>
        </p:nvSpPr>
        <p:spPr>
          <a:xfrm>
            <a:off x="418142" y="1481169"/>
            <a:ext cx="575750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#3: </a:t>
            </a:r>
            <a:b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b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Nicotine can:</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7" name="TextBox 6">
            <a:extLst>
              <a:ext uri="{FF2B5EF4-FFF2-40B4-BE49-F238E27FC236}">
                <a16:creationId xmlns:a16="http://schemas.microsoft.com/office/drawing/2014/main" id="{9972462F-BE59-F0BB-C708-E4F3528F8716}"/>
              </a:ext>
            </a:extLst>
          </p:cNvPr>
          <p:cNvSpPr txBox="1"/>
          <p:nvPr/>
        </p:nvSpPr>
        <p:spPr>
          <a:xfrm>
            <a:off x="418142" y="3637621"/>
            <a:ext cx="5802621" cy="830997"/>
          </a:xfrm>
          <a:prstGeom prst="rect">
            <a:avLst/>
          </a:prstGeom>
          <a:noFill/>
        </p:spPr>
        <p:txBody>
          <a:bodyPr wrap="square" rtlCol="0">
            <a:spAutoFit/>
          </a:bodyPr>
          <a:lstStyle/>
          <a:p>
            <a:pPr marL="457200" indent="-457200">
              <a:buClr>
                <a:srgbClr val="CF222B"/>
              </a:buClr>
              <a:buFont typeface="+mj-lt"/>
              <a:buAutoNum type="alphaLcParenR" startAt="2"/>
            </a:pPr>
            <a:r>
              <a:rPr lang="en-US" sz="2400" b="1" dirty="0">
                <a:latin typeface="Lub Dub Medium" panose="020B0603030403020204" pitchFamily="34" charset="0"/>
              </a:rPr>
              <a:t>Rewire your brain and cause  </a:t>
            </a:r>
            <a:br>
              <a:rPr lang="en-US" sz="2400" b="1" dirty="0">
                <a:latin typeface="Lub Dub Medium" panose="020B0603030403020204" pitchFamily="34" charset="0"/>
              </a:rPr>
            </a:br>
            <a:r>
              <a:rPr lang="en-US" sz="2400" b="1" dirty="0">
                <a:latin typeface="Lub Dub Medium" panose="020B0603030403020204" pitchFamily="34" charset="0"/>
              </a:rPr>
              <a:t>addiction</a:t>
            </a:r>
          </a:p>
        </p:txBody>
      </p:sp>
      <p:grpSp>
        <p:nvGrpSpPr>
          <p:cNvPr id="11" name="Group 10">
            <a:extLst>
              <a:ext uri="{FF2B5EF4-FFF2-40B4-BE49-F238E27FC236}">
                <a16:creationId xmlns:a16="http://schemas.microsoft.com/office/drawing/2014/main" id="{A8CC3754-EAA5-1FD5-7B58-33C374D1E515}"/>
              </a:ext>
              <a:ext uri="{C183D7F6-B498-43B3-948B-1728B52AA6E4}">
                <adec:decorative xmlns:adec="http://schemas.microsoft.com/office/drawing/2017/decorative" val="1"/>
              </a:ext>
            </a:extLst>
          </p:cNvPr>
          <p:cNvGrpSpPr/>
          <p:nvPr/>
        </p:nvGrpSpPr>
        <p:grpSpPr>
          <a:xfrm>
            <a:off x="418142" y="3050829"/>
            <a:ext cx="5802621" cy="2011059"/>
            <a:chOff x="418142" y="3050829"/>
            <a:chExt cx="5802621" cy="2011059"/>
          </a:xfrm>
        </p:grpSpPr>
        <p:sp>
          <p:nvSpPr>
            <p:cNvPr id="8" name="TextBox 7">
              <a:extLst>
                <a:ext uri="{FF2B5EF4-FFF2-40B4-BE49-F238E27FC236}">
                  <a16:creationId xmlns:a16="http://schemas.microsoft.com/office/drawing/2014/main" id="{6C6D0388-FD41-B500-566C-BB457F30EF43}"/>
                </a:ext>
              </a:extLst>
            </p:cNvPr>
            <p:cNvSpPr txBox="1"/>
            <p:nvPr/>
          </p:nvSpPr>
          <p:spPr>
            <a:xfrm>
              <a:off x="418142" y="3050829"/>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Improve your sports performance</a:t>
              </a:r>
            </a:p>
          </p:txBody>
        </p:sp>
        <p:sp>
          <p:nvSpPr>
            <p:cNvPr id="9" name="TextBox 8">
              <a:extLst>
                <a:ext uri="{FF2B5EF4-FFF2-40B4-BE49-F238E27FC236}">
                  <a16:creationId xmlns:a16="http://schemas.microsoft.com/office/drawing/2014/main" id="{66B388C8-3AC1-2E4D-AD9B-B4360471905D}"/>
                </a:ext>
              </a:extLst>
            </p:cNvPr>
            <p:cNvSpPr txBox="1"/>
            <p:nvPr/>
          </p:nvSpPr>
          <p:spPr>
            <a:xfrm>
              <a:off x="418142" y="4472816"/>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Make you healthier</a:t>
              </a:r>
            </a:p>
          </p:txBody>
        </p:sp>
      </p:grpSp>
    </p:spTree>
    <p:extLst>
      <p:ext uri="{BB962C8B-B14F-4D97-AF65-F5344CB8AC3E}">
        <p14:creationId xmlns:p14="http://schemas.microsoft.com/office/powerpoint/2010/main" val="300961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AE95-D03E-484A-CDFE-689A39BBA3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8BE39E-1DA8-3B1D-C767-4EF62C0C20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45" y="1676203"/>
            <a:ext cx="7186181" cy="4791299"/>
          </a:xfrm>
          <a:prstGeom prst="rect">
            <a:avLst/>
          </a:prstGeom>
        </p:spPr>
      </p:pic>
      <p:sp>
        <p:nvSpPr>
          <p:cNvPr id="4" name="Title 3">
            <a:extLst>
              <a:ext uri="{FF2B5EF4-FFF2-40B4-BE49-F238E27FC236}">
                <a16:creationId xmlns:a16="http://schemas.microsoft.com/office/drawing/2014/main" id="{3577E684-C0F3-C8C8-58AF-44DC3B660566}"/>
              </a:ext>
            </a:extLst>
          </p:cNvPr>
          <p:cNvSpPr txBox="1">
            <a:spLocks noGrp="1"/>
          </p:cNvSpPr>
          <p:nvPr>
            <p:ph type="title" idx="4294967295"/>
          </p:nvPr>
        </p:nvSpPr>
        <p:spPr>
          <a:xfrm>
            <a:off x="418142" y="1481169"/>
            <a:ext cx="1104342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Protecting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Your Future</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80ABBD64-9DF9-9785-9268-BFA5926480DD}"/>
              </a:ext>
            </a:extLst>
          </p:cNvPr>
          <p:cNvSpPr txBox="1"/>
          <p:nvPr/>
        </p:nvSpPr>
        <p:spPr>
          <a:xfrm>
            <a:off x="381383" y="3050829"/>
            <a:ext cx="5187210" cy="2194640"/>
          </a:xfrm>
          <a:prstGeom prst="rect">
            <a:avLst/>
          </a:prstGeom>
          <a:noFill/>
        </p:spPr>
        <p:txBody>
          <a:bodyPr wrap="square" rtlCol="0">
            <a:spAutoFit/>
          </a:bodyPr>
          <a:lstStyle/>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Staying tobacco-free = stronger heart, lungs, and mind.</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You’ll have more energy for sports, school, and fun.</a:t>
            </a:r>
          </a:p>
          <a:p>
            <a:pPr marL="342900" indent="-342900">
              <a:spcBef>
                <a:spcPts val="1000"/>
              </a:spcBef>
              <a:buClr>
                <a:srgbClr val="C00000"/>
              </a:buClr>
              <a:buSzPct val="135000"/>
              <a:buFont typeface="Arial" panose="020B0604020202020204" pitchFamily="34" charset="0"/>
              <a:buChar char="•"/>
            </a:pPr>
            <a:r>
              <a:rPr lang="en-US" sz="2400" b="1" dirty="0">
                <a:latin typeface="Lub Dub Medium" panose="020B0603030403020204" pitchFamily="34" charset="0"/>
              </a:rPr>
              <a:t>You’re in control of your health.</a:t>
            </a:r>
          </a:p>
        </p:txBody>
      </p:sp>
    </p:spTree>
    <p:extLst>
      <p:ext uri="{BB962C8B-B14F-4D97-AF65-F5344CB8AC3E}">
        <p14:creationId xmlns:p14="http://schemas.microsoft.com/office/powerpoint/2010/main" val="2265461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FBBB6-88A4-0D23-D6EC-19D66B30B49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5DE28C5-E131-76CE-937D-20CC532950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4578"/>
          <a:stretch>
            <a:fillRect/>
          </a:stretch>
        </p:blipFill>
        <p:spPr>
          <a:xfrm>
            <a:off x="3666019" y="2845485"/>
            <a:ext cx="8212755" cy="4116819"/>
          </a:xfrm>
          <a:prstGeom prst="rect">
            <a:avLst/>
          </a:prstGeom>
        </p:spPr>
      </p:pic>
      <p:sp>
        <p:nvSpPr>
          <p:cNvPr id="4" name="Title 3">
            <a:extLst>
              <a:ext uri="{FF2B5EF4-FFF2-40B4-BE49-F238E27FC236}">
                <a16:creationId xmlns:a16="http://schemas.microsoft.com/office/drawing/2014/main" id="{8E210DE9-4464-D696-02F4-804917E2E752}"/>
              </a:ext>
            </a:extLst>
          </p:cNvPr>
          <p:cNvSpPr txBox="1">
            <a:spLocks noGrp="1"/>
          </p:cNvSpPr>
          <p:nvPr>
            <p:ph type="title" idx="4294967295"/>
          </p:nvPr>
        </p:nvSpPr>
        <p:spPr>
          <a:xfrm>
            <a:off x="418141" y="1343319"/>
            <a:ext cx="1140932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#4: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Quitting is easy once you’re addicted to nicotine.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6" name="TextBox 5">
            <a:extLst>
              <a:ext uri="{FF2B5EF4-FFF2-40B4-BE49-F238E27FC236}">
                <a16:creationId xmlns:a16="http://schemas.microsoft.com/office/drawing/2014/main" id="{30CB3D77-1460-58F0-50AA-046713F15DD6}"/>
              </a:ext>
            </a:extLst>
          </p:cNvPr>
          <p:cNvSpPr txBox="1"/>
          <p:nvPr/>
        </p:nvSpPr>
        <p:spPr>
          <a:xfrm>
            <a:off x="469451" y="2912979"/>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True</a:t>
            </a:r>
          </a:p>
        </p:txBody>
      </p:sp>
      <p:sp>
        <p:nvSpPr>
          <p:cNvPr id="3" name="TextBox 2">
            <a:extLst>
              <a:ext uri="{FF2B5EF4-FFF2-40B4-BE49-F238E27FC236}">
                <a16:creationId xmlns:a16="http://schemas.microsoft.com/office/drawing/2014/main" id="{28A4873A-5892-822A-B067-6FDFD349F4A7}"/>
              </a:ext>
            </a:extLst>
          </p:cNvPr>
          <p:cNvSpPr txBox="1"/>
          <p:nvPr/>
        </p:nvSpPr>
        <p:spPr>
          <a:xfrm>
            <a:off x="469450" y="3497864"/>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2"/>
            </a:pPr>
            <a:r>
              <a:rPr lang="en-US" sz="2400" b="1" dirty="0">
                <a:latin typeface="Lub Dub Medium" panose="020B0603030403020204" pitchFamily="34" charset="0"/>
              </a:rPr>
              <a:t>False</a:t>
            </a:r>
          </a:p>
        </p:txBody>
      </p:sp>
    </p:spTree>
    <p:extLst>
      <p:ext uri="{BB962C8B-B14F-4D97-AF65-F5344CB8AC3E}">
        <p14:creationId xmlns:p14="http://schemas.microsoft.com/office/powerpoint/2010/main" val="6391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130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F1FD-82DF-E5CD-19F5-A7C887890C3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85FBB44-F1E4-3CB3-9B28-C89F2BEDF2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2084" y="1231452"/>
            <a:ext cx="6108254" cy="5416793"/>
          </a:xfrm>
          <a:prstGeom prst="rect">
            <a:avLst/>
          </a:prstGeom>
        </p:spPr>
      </p:pic>
      <p:sp>
        <p:nvSpPr>
          <p:cNvPr id="2" name="Title 1">
            <a:extLst>
              <a:ext uri="{FF2B5EF4-FFF2-40B4-BE49-F238E27FC236}">
                <a16:creationId xmlns:a16="http://schemas.microsoft.com/office/drawing/2014/main" id="{20AA4087-7795-6978-9387-2D877FB9BC96}"/>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How to Say “No”</a:t>
            </a:r>
            <a:endParaRPr kumimoji="0" lang="en-US" sz="4800" b="0"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endParaRPr>
          </a:p>
        </p:txBody>
      </p:sp>
      <p:sp>
        <p:nvSpPr>
          <p:cNvPr id="3" name="TextBox 2">
            <a:extLst>
              <a:ext uri="{FF2B5EF4-FFF2-40B4-BE49-F238E27FC236}">
                <a16:creationId xmlns:a16="http://schemas.microsoft.com/office/drawing/2014/main" id="{A77CAE9A-F40E-2D83-FFF2-481878448FFE}"/>
              </a:ext>
            </a:extLst>
          </p:cNvPr>
          <p:cNvSpPr txBox="1"/>
          <p:nvPr/>
        </p:nvSpPr>
        <p:spPr>
          <a:xfrm>
            <a:off x="381383" y="2353262"/>
            <a:ext cx="4607177" cy="2564805"/>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Have a script ready: “No thanks, I want to stay healthy.”</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Choose friends who respect your decisions.</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Find healthy ways to cope with stress (sports, music, art).</a:t>
            </a:r>
          </a:p>
        </p:txBody>
      </p:sp>
    </p:spTree>
    <p:extLst>
      <p:ext uri="{BB962C8B-B14F-4D97-AF65-F5344CB8AC3E}">
        <p14:creationId xmlns:p14="http://schemas.microsoft.com/office/powerpoint/2010/main" val="95990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6B850-4D8B-DC0D-71C6-D30AC1D424E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0171076-FF1F-7CF5-0C83-4F94EEDA16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3880"/>
          <a:stretch>
            <a:fillRect/>
          </a:stretch>
        </p:blipFill>
        <p:spPr>
          <a:xfrm>
            <a:off x="5182055" y="823326"/>
            <a:ext cx="7835441" cy="6065495"/>
          </a:xfrm>
          <a:prstGeom prst="rect">
            <a:avLst/>
          </a:prstGeom>
        </p:spPr>
      </p:pic>
      <p:sp>
        <p:nvSpPr>
          <p:cNvPr id="4" name="Title 3">
            <a:extLst>
              <a:ext uri="{FF2B5EF4-FFF2-40B4-BE49-F238E27FC236}">
                <a16:creationId xmlns:a16="http://schemas.microsoft.com/office/drawing/2014/main" id="{A552F61B-F892-A565-4A23-C18A0B7C71DE}"/>
              </a:ext>
            </a:extLst>
          </p:cNvPr>
          <p:cNvSpPr txBox="1">
            <a:spLocks noGrp="1"/>
          </p:cNvSpPr>
          <p:nvPr>
            <p:ph type="title" idx="4294967295"/>
          </p:nvPr>
        </p:nvSpPr>
        <p:spPr>
          <a:xfrm>
            <a:off x="418142" y="1481169"/>
            <a:ext cx="5619655"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Quiz #5: </a:t>
            </a:r>
            <a:r>
              <a:rPr kumimoji="0" lang="en-US" sz="4800" b="1"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If a friend offers you a vape, what’s the best choice?</a:t>
            </a:r>
            <a:endParaRPr kumimoji="0" lang="en-US" sz="48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endParaRPr>
          </a:p>
        </p:txBody>
      </p:sp>
      <p:sp>
        <p:nvSpPr>
          <p:cNvPr id="2" name="TextBox 1">
            <a:extLst>
              <a:ext uri="{FF2B5EF4-FFF2-40B4-BE49-F238E27FC236}">
                <a16:creationId xmlns:a16="http://schemas.microsoft.com/office/drawing/2014/main" id="{98621C8B-22DC-A1A1-931F-CEAED88CFAA6}"/>
              </a:ext>
            </a:extLst>
          </p:cNvPr>
          <p:cNvSpPr txBox="1"/>
          <p:nvPr/>
        </p:nvSpPr>
        <p:spPr>
          <a:xfrm>
            <a:off x="418142" y="5085918"/>
            <a:ext cx="5802621" cy="589072"/>
          </a:xfrm>
          <a:prstGeom prst="rect">
            <a:avLst/>
          </a:prstGeom>
          <a:noFill/>
        </p:spPr>
        <p:txBody>
          <a:bodyPr wrap="square" rtlCol="0">
            <a:spAutoFit/>
          </a:bodyPr>
          <a:lstStyle/>
          <a:p>
            <a:pPr marL="457200" indent="-457200">
              <a:lnSpc>
                <a:spcPct val="150000"/>
              </a:lnSpc>
              <a:buClr>
                <a:srgbClr val="C00000"/>
              </a:buClr>
              <a:buFont typeface="+mj-lt"/>
              <a:buAutoNum type="alphaLcParenR" startAt="2"/>
            </a:pPr>
            <a:r>
              <a:rPr lang="en-US" sz="2400" b="1" dirty="0">
                <a:latin typeface="Lub Dub Medium" panose="020B0603030403020204" pitchFamily="34" charset="0"/>
              </a:rPr>
              <a:t>Say “no thanks” and walk away</a:t>
            </a:r>
          </a:p>
        </p:txBody>
      </p:sp>
      <p:grpSp>
        <p:nvGrpSpPr>
          <p:cNvPr id="8" name="Group 7">
            <a:extLst>
              <a:ext uri="{FF2B5EF4-FFF2-40B4-BE49-F238E27FC236}">
                <a16:creationId xmlns:a16="http://schemas.microsoft.com/office/drawing/2014/main" id="{C6FAC12B-3984-A02B-6768-5136B42DC5BC}"/>
              </a:ext>
              <a:ext uri="{C183D7F6-B498-43B3-948B-1728B52AA6E4}">
                <adec:decorative xmlns:adec="http://schemas.microsoft.com/office/drawing/2017/decorative" val="1"/>
              </a:ext>
            </a:extLst>
          </p:cNvPr>
          <p:cNvGrpSpPr/>
          <p:nvPr/>
        </p:nvGrpSpPr>
        <p:grpSpPr>
          <a:xfrm>
            <a:off x="418142" y="4504092"/>
            <a:ext cx="5802621" cy="1752724"/>
            <a:chOff x="418142" y="3789493"/>
            <a:chExt cx="5802621" cy="1752724"/>
          </a:xfrm>
        </p:grpSpPr>
        <p:sp>
          <p:nvSpPr>
            <p:cNvPr id="6" name="TextBox 5">
              <a:extLst>
                <a:ext uri="{FF2B5EF4-FFF2-40B4-BE49-F238E27FC236}">
                  <a16:creationId xmlns:a16="http://schemas.microsoft.com/office/drawing/2014/main" id="{308B9F8A-0A8C-B345-5944-D60337644DC9}"/>
                </a:ext>
              </a:extLst>
            </p:cNvPr>
            <p:cNvSpPr txBox="1"/>
            <p:nvPr/>
          </p:nvSpPr>
          <p:spPr>
            <a:xfrm>
              <a:off x="418142" y="3789493"/>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a:pPr>
              <a:r>
                <a:rPr lang="en-US" sz="2400" b="1" dirty="0">
                  <a:latin typeface="Lub Dub Medium" panose="020B0603030403020204" pitchFamily="34" charset="0"/>
                </a:rPr>
                <a:t>Take it just once</a:t>
              </a:r>
            </a:p>
          </p:txBody>
        </p:sp>
        <p:sp>
          <p:nvSpPr>
            <p:cNvPr id="3" name="TextBox 2">
              <a:extLst>
                <a:ext uri="{FF2B5EF4-FFF2-40B4-BE49-F238E27FC236}">
                  <a16:creationId xmlns:a16="http://schemas.microsoft.com/office/drawing/2014/main" id="{F3C773EA-BC8D-2DFA-B740-01C2943456F9}"/>
                </a:ext>
              </a:extLst>
            </p:cNvPr>
            <p:cNvSpPr txBox="1"/>
            <p:nvPr/>
          </p:nvSpPr>
          <p:spPr>
            <a:xfrm>
              <a:off x="418142" y="4953145"/>
              <a:ext cx="5802621" cy="589072"/>
            </a:xfrm>
            <a:prstGeom prst="rect">
              <a:avLst/>
            </a:prstGeom>
            <a:noFill/>
          </p:spPr>
          <p:txBody>
            <a:bodyPr wrap="square" rtlCol="0">
              <a:spAutoFit/>
            </a:bodyPr>
            <a:lstStyle/>
            <a:p>
              <a:pPr marL="457200" indent="-457200">
                <a:lnSpc>
                  <a:spcPct val="150000"/>
                </a:lnSpc>
                <a:buClr>
                  <a:srgbClr val="CF222B"/>
                </a:buClr>
                <a:buFont typeface="+mj-lt"/>
                <a:buAutoNum type="alphaLcParenR" startAt="3"/>
              </a:pPr>
              <a:r>
                <a:rPr lang="en-US" sz="2400" b="1" dirty="0">
                  <a:latin typeface="Lub Dub Medium" panose="020B0603030403020204" pitchFamily="34" charset="0"/>
                </a:rPr>
                <a:t>Try it to fit in</a:t>
              </a:r>
            </a:p>
          </p:txBody>
        </p:sp>
      </p:grpSp>
    </p:spTree>
    <p:extLst>
      <p:ext uri="{BB962C8B-B14F-4D97-AF65-F5344CB8AC3E}">
        <p14:creationId xmlns:p14="http://schemas.microsoft.com/office/powerpoint/2010/main" val="9713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3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0C33-9F51-A39E-C7E6-EAE4C6C6882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A5D8F17-54B6-6398-4FB1-BCAC23DF55D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763" y="1006300"/>
            <a:ext cx="5355136" cy="5486913"/>
          </a:xfrm>
          <a:prstGeom prst="rect">
            <a:avLst/>
          </a:prstGeom>
        </p:spPr>
      </p:pic>
      <p:sp>
        <p:nvSpPr>
          <p:cNvPr id="4" name="Title 3">
            <a:extLst>
              <a:ext uri="{FF2B5EF4-FFF2-40B4-BE49-F238E27FC236}">
                <a16:creationId xmlns:a16="http://schemas.microsoft.com/office/drawing/2014/main" id="{1647876C-ED34-705C-D542-FCAE7F1F4539}"/>
              </a:ext>
            </a:extLst>
          </p:cNvPr>
          <p:cNvSpPr txBox="1">
            <a:spLocks noGrp="1"/>
          </p:cNvSpPr>
          <p:nvPr>
            <p:ph type="title" idx="4294967295"/>
          </p:nvPr>
        </p:nvSpPr>
        <p:spPr>
          <a:xfrm>
            <a:off x="418142" y="1481169"/>
            <a:ext cx="1104342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CF222B"/>
                </a:solidFill>
                <a:effectLst/>
                <a:uLnTx/>
                <a:uFillTx/>
                <a:latin typeface="Lub Dub Heavy" panose="020B0903030403020204" pitchFamily="34" charset="0"/>
                <a:ea typeface="+mn-ea"/>
                <a:cs typeface="+mn-cs"/>
              </a:rPr>
              <a:t>Wrap Up</a:t>
            </a:r>
          </a:p>
        </p:txBody>
      </p:sp>
      <p:sp>
        <p:nvSpPr>
          <p:cNvPr id="6" name="TextBox 5">
            <a:extLst>
              <a:ext uri="{FF2B5EF4-FFF2-40B4-BE49-F238E27FC236}">
                <a16:creationId xmlns:a16="http://schemas.microsoft.com/office/drawing/2014/main" id="{F7E983E2-6700-DD1F-FD78-4135474DA97B}"/>
              </a:ext>
            </a:extLst>
          </p:cNvPr>
          <p:cNvSpPr txBox="1"/>
          <p:nvPr/>
        </p:nvSpPr>
        <p:spPr>
          <a:xfrm>
            <a:off x="418142" y="2449918"/>
            <a:ext cx="5553095" cy="1874488"/>
          </a:xfrm>
          <a:prstGeom prst="rect">
            <a:avLst/>
          </a:prstGeom>
          <a:noFill/>
        </p:spPr>
        <p:txBody>
          <a:bodyPr wrap="square" rtlCol="0">
            <a:spAutoFit/>
          </a:bodyPr>
          <a:lstStyle/>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Smoking and vaping hurt your heart, lungs, and brain.</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You are stronger than peer pressure.</a:t>
            </a:r>
          </a:p>
          <a:p>
            <a:pPr marL="342900" indent="-342900">
              <a:spcBef>
                <a:spcPts val="1000"/>
              </a:spcBef>
              <a:buClr>
                <a:srgbClr val="CF222B"/>
              </a:buClr>
              <a:buSzPct val="135000"/>
              <a:buFont typeface="Arial" panose="020B0604020202020204" pitchFamily="34" charset="0"/>
              <a:buChar char="•"/>
            </a:pPr>
            <a:r>
              <a:rPr lang="en-US" sz="2400" b="1" dirty="0">
                <a:latin typeface="Lub Dub Medium" panose="020B0603030403020204" pitchFamily="34" charset="0"/>
              </a:rPr>
              <a:t>Protect your future: </a:t>
            </a:r>
            <a:r>
              <a:rPr lang="en-US" sz="2400" b="1" dirty="0">
                <a:solidFill>
                  <a:srgbClr val="CF222B"/>
                </a:solidFill>
                <a:latin typeface="Lub Dub Medium" panose="020B0603030403020204" pitchFamily="34" charset="0"/>
              </a:rPr>
              <a:t>Clear the Air.</a:t>
            </a:r>
          </a:p>
        </p:txBody>
      </p:sp>
    </p:spTree>
    <p:extLst>
      <p:ext uri="{BB962C8B-B14F-4D97-AF65-F5344CB8AC3E}">
        <p14:creationId xmlns:p14="http://schemas.microsoft.com/office/powerpoint/2010/main" val="3968278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otalTime>395</TotalTime>
  <Words>1023</Words>
  <Application>Microsoft Office PowerPoint</Application>
  <PresentationFormat>Widescreen</PresentationFormat>
  <Paragraphs>77</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Lub Dub Heavy</vt:lpstr>
      <vt:lpstr>Lub Dub Medium</vt:lpstr>
      <vt:lpstr>Office Theme</vt:lpstr>
      <vt:lpstr>Clear the Air: </vt:lpstr>
      <vt:lpstr>Why This Matters</vt:lpstr>
      <vt:lpstr>Quiz #1: Vaping is just flavored water vapor and harmless.</vt:lpstr>
      <vt:lpstr>The Truth About Tobacco</vt:lpstr>
      <vt:lpstr>Quiz #2: Which body parts can be harmed by smoking/vaping?</vt:lpstr>
      <vt:lpstr>What About Vaping?</vt:lpstr>
      <vt:lpstr>Quiz #3:  Nicotine can:</vt:lpstr>
      <vt:lpstr>Protecting Your Future</vt:lpstr>
      <vt:lpstr>Quiz #4: Quitting is easy once you’re addicted to nicotine.</vt:lpstr>
      <vt:lpstr>How to Say “No”</vt:lpstr>
      <vt:lpstr>Quiz #5: If a friend offers you a vape, what’s the best choice?</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Clear the Air: </dc:title>
  <dc:creator>Travis Entrekin (NAT Field Campaigns - NC Consultant)</dc:creator>
  <cp:lastModifiedBy>Sai Charan Gode</cp:lastModifiedBy>
  <cp:revision>46</cp:revision>
  <dcterms:created xsi:type="dcterms:W3CDTF">2025-09-05T00:29:10Z</dcterms:created>
  <dcterms:modified xsi:type="dcterms:W3CDTF">2025-11-21T09:31:00Z</dcterms:modified>
</cp:coreProperties>
</file>