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4" r:id="rId4"/>
    <p:sldId id="258" r:id="rId5"/>
    <p:sldId id="259" r:id="rId6"/>
    <p:sldId id="260" r:id="rId7"/>
    <p:sldId id="261" r:id="rId8"/>
    <p:sldId id="276" r:id="rId9"/>
    <p:sldId id="265" r:id="rId10"/>
    <p:sldId id="275" r:id="rId11"/>
    <p:sldId id="277"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C2925F-E08B-45D1-926E-9A40A7F9E93D}" v="4" dt="2025-10-01T14:10:31.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custSel modSld">
      <pc:chgData name="Hayley McGannon" userId="2483ce3c-20c5-4e6e-a052-bf8aec98e53d" providerId="ADAL" clId="{87E6A786-DB73-4091-8777-33568EA88D2C}" dt="2025-10-01T14:10:31.307" v="3" actId="14100"/>
      <pc:docMkLst>
        <pc:docMk/>
      </pc:docMkLst>
      <pc:sldChg chg="modSp mod">
        <pc:chgData name="Hayley McGannon" userId="2483ce3c-20c5-4e6e-a052-bf8aec98e53d" providerId="ADAL" clId="{87E6A786-DB73-4091-8777-33568EA88D2C}" dt="2025-10-01T14:10:31.307" v="3" actId="14100"/>
        <pc:sldMkLst>
          <pc:docMk/>
          <pc:sldMk cId="713448462" sldId="256"/>
        </pc:sldMkLst>
        <pc:spChg chg="mod">
          <ac:chgData name="Hayley McGannon" userId="2483ce3c-20c5-4e6e-a052-bf8aec98e53d" providerId="ADAL" clId="{87E6A786-DB73-4091-8777-33568EA88D2C}" dt="2025-10-01T14:10:31.307" v="3" actId="14100"/>
          <ac:spMkLst>
            <pc:docMk/>
            <pc:sldMk cId="713448462" sldId="256"/>
            <ac:spMk id="19" creationId="{CCB08C9E-C938-CBE6-5455-C77571B52828}"/>
          </ac:spMkLst>
        </pc:spChg>
        <pc:spChg chg="mod">
          <ac:chgData name="Hayley McGannon" userId="2483ce3c-20c5-4e6e-a052-bf8aec98e53d" providerId="ADAL" clId="{87E6A786-DB73-4091-8777-33568EA88D2C}" dt="2025-10-01T14:10:19.612" v="1" actId="1076"/>
          <ac:spMkLst>
            <pc:docMk/>
            <pc:sldMk cId="713448462" sldId="256"/>
            <ac:spMk id="21" creationId="{320A7660-CBC7-04BA-C7B3-0D77A9F6327B}"/>
          </ac:spMkLst>
        </pc:spChg>
      </pc:sldChg>
    </pc:docChg>
  </pc:docChgLst>
  <pc:docChgLst>
    <pc:chgData name="Paisley Payton" userId="61471c57-57a6-49d8-a348-8825615f2e64" providerId="ADAL" clId="{531349AD-FA61-41F3-A55E-6321551FDC85}"/>
    <pc:docChg chg="modSld">
      <pc:chgData name="Paisley Payton" userId="61471c57-57a6-49d8-a348-8825615f2e64" providerId="ADAL" clId="{531349AD-FA61-41F3-A55E-6321551FDC85}" dt="2025-09-12T13:24:17.526" v="13" actId="20577"/>
      <pc:docMkLst>
        <pc:docMk/>
      </pc:docMkLst>
      <pc:sldChg chg="modNotesTx">
        <pc:chgData name="Paisley Payton" userId="61471c57-57a6-49d8-a348-8825615f2e64" providerId="ADAL" clId="{531349AD-FA61-41F3-A55E-6321551FDC85}" dt="2025-09-12T13:21:47.271" v="4" actId="20577"/>
        <pc:sldMkLst>
          <pc:docMk/>
          <pc:sldMk cId="1223141914" sldId="257"/>
        </pc:sldMkLst>
      </pc:sldChg>
      <pc:sldChg chg="modNotesTx">
        <pc:chgData name="Paisley Payton" userId="61471c57-57a6-49d8-a348-8825615f2e64" providerId="ADAL" clId="{531349AD-FA61-41F3-A55E-6321551FDC85}" dt="2025-09-12T13:22:13.280" v="6" actId="20577"/>
        <pc:sldMkLst>
          <pc:docMk/>
          <pc:sldMk cId="902680817" sldId="258"/>
        </pc:sldMkLst>
      </pc:sldChg>
      <pc:sldChg chg="modNotesTx">
        <pc:chgData name="Paisley Payton" userId="61471c57-57a6-49d8-a348-8825615f2e64" providerId="ADAL" clId="{531349AD-FA61-41F3-A55E-6321551FDC85}" dt="2025-09-12T13:22:43.122" v="8" actId="20577"/>
        <pc:sldMkLst>
          <pc:docMk/>
          <pc:sldMk cId="3885368155" sldId="260"/>
        </pc:sldMkLst>
      </pc:sldChg>
      <pc:sldChg chg="modNotesTx">
        <pc:chgData name="Paisley Payton" userId="61471c57-57a6-49d8-a348-8825615f2e64" providerId="ADAL" clId="{531349AD-FA61-41F3-A55E-6321551FDC85}" dt="2025-09-12T13:23:22.959" v="10" actId="20577"/>
        <pc:sldMkLst>
          <pc:docMk/>
          <pc:sldMk cId="3696681675" sldId="275"/>
        </pc:sldMkLst>
      </pc:sldChg>
      <pc:sldChg chg="modNotesTx">
        <pc:chgData name="Paisley Payton" userId="61471c57-57a6-49d8-a348-8825615f2e64" providerId="ADAL" clId="{531349AD-FA61-41F3-A55E-6321551FDC85}" dt="2025-09-12T13:23:01.521" v="9" actId="20577"/>
        <pc:sldMkLst>
          <pc:docMk/>
          <pc:sldMk cId="1086813986" sldId="276"/>
        </pc:sldMkLst>
      </pc:sldChg>
      <pc:sldChg chg="modNotesTx">
        <pc:chgData name="Paisley Payton" userId="61471c57-57a6-49d8-a348-8825615f2e64" providerId="ADAL" clId="{531349AD-FA61-41F3-A55E-6321551FDC85}" dt="2025-09-12T13:24:17.526" v="13" actId="20577"/>
        <pc:sldMkLst>
          <pc:docMk/>
          <pc:sldMk cId="4095487441"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everyone! Today we’re going to learn about something really important—blood pressure. We’ll talk about what it is, why it matters, and what we can do to keep our hearts strong and healthy.”</a:t>
            </a: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t>
            </a:r>
            <a:r>
              <a:rPr lang="en-US"/>
              <a:t>“Blood pressure is how strongly your blood pushes against the walls of your arteries, kind of like water moving through pipes in a house. If the pressure is just right, everything flows smoothly. But if it’s too high, it can cause problems.”</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80CA-C28A-3E13-B29F-307EC98A0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EE7D9-A5B0-0691-D8E9-653DF653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197C0-E5A6-AEBB-09FD-E08C8AF90106}"/>
              </a:ext>
            </a:extLst>
          </p:cNvPr>
          <p:cNvSpPr>
            <a:spLocks noGrp="1"/>
          </p:cNvSpPr>
          <p:nvPr>
            <p:ph type="body" idx="1"/>
          </p:nvPr>
        </p:nvSpPr>
        <p:spPr/>
        <p:txBody>
          <a:bodyPr/>
          <a:lstStyle/>
          <a:p>
            <a:r>
              <a:rPr lang="en-US"/>
              <a:t>“Blood pressure matters because blood carries oxygen and nutrients to your body. But too much pressure makes your heart work harder, almost like running uphill all the time. Over time, that can make your heart tired and unhealthy.”</a:t>
            </a: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8421AB2-7831-908E-92E2-C08E11C9A0F4}"/>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67494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check! Blood pressure is like: a) Air in balloons, or b) Water in pipes? Yes! It’s like water moving through pipes.”</a:t>
            </a:r>
          </a:p>
          <a:p>
            <a:endParaRPr lang="en-US" sz="1200" i="1" kern="1200">
              <a:solidFill>
                <a:schemeClr val="tx1"/>
              </a:solidFill>
              <a:effectLst/>
              <a:latin typeface="+mn-lt"/>
              <a:ea typeface="+mn-ea"/>
              <a:cs typeface="+mn-cs"/>
            </a:endParaRPr>
          </a:p>
          <a:p>
            <a:r>
              <a:rPr lang="en-US" sz="1200" i="1" kern="1200">
                <a:solidFill>
                  <a:schemeClr val="tx1"/>
                </a:solidFill>
                <a:effectLst/>
                <a:latin typeface="+mn-lt"/>
                <a:ea typeface="+mn-ea"/>
                <a:cs typeface="+mn-cs"/>
              </a:rPr>
              <a:t>(Correct Answer: b – Water in pipes!)</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“High blood pressure can happen for different reasons. Eating too many salty or fatty foods, not getting enough exercise, or when blood vessels get narrow—like when a straw is squished—can all raise your pressure.”</a:t>
            </a:r>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“True or false? Eating lots of salty snacks can raise your blood pressure. The answer is True! Too much salt makes your body hold onto water, which makes your heart pump harder.”</a:t>
            </a:r>
          </a:p>
          <a:p>
            <a:endParaRPr lang="en-US" sz="1200" i="1" kern="1200">
              <a:solidFill>
                <a:schemeClr val="tx1"/>
              </a:solidFill>
              <a:effectLst/>
              <a:latin typeface="+mn-lt"/>
              <a:ea typeface="+mn-ea"/>
              <a:cs typeface="+mn-cs"/>
            </a:endParaRPr>
          </a:p>
          <a:p>
            <a:r>
              <a:rPr lang="en-US" sz="1200" i="1" kern="1200">
                <a:solidFill>
                  <a:schemeClr val="tx1"/>
                </a:solidFill>
                <a:effectLst/>
                <a:latin typeface="+mn-lt"/>
                <a:ea typeface="+mn-ea"/>
                <a:cs typeface="+mn-cs"/>
              </a:rPr>
              <a:t>Answer: True)</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we measure blood pressure, we see two numbers: systolic on top and diastolic on the bottom. For example, 117 over 76. The top number shows pressure when your heart beats, and the bottom shows pressure when your heart rests.”</a:t>
            </a: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196290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044FE-42CE-3179-4243-66544A1F25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D65E0-FA31-A9A9-EAD3-5701816A2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470285-5581-007F-1923-4FD99C8FE7CC}"/>
              </a:ext>
            </a:extLst>
          </p:cNvPr>
          <p:cNvSpPr>
            <a:spLocks noGrp="1"/>
          </p:cNvSpPr>
          <p:nvPr>
            <p:ph type="body" idx="1"/>
          </p:nvPr>
        </p:nvSpPr>
        <p:spPr/>
        <p:txBody>
          <a:bodyPr/>
          <a:lstStyle/>
          <a:p>
            <a:r>
              <a:rPr lang="en-US"/>
              <a:t>“Which number is usually higher, systolic or diastolic? That’s right—the systolic number is higher.”</a:t>
            </a:r>
          </a:p>
          <a:p>
            <a:r>
              <a:rPr lang="en-US" sz="1200" i="1" kern="1200">
                <a:solidFill>
                  <a:schemeClr val="tx1"/>
                </a:solidFill>
                <a:effectLst/>
                <a:latin typeface="+mn-lt"/>
                <a:ea typeface="+mn-ea"/>
                <a:cs typeface="+mn-cs"/>
              </a:rPr>
              <a:t>(Correct Answer: a – Systolic is the top and usually higher.)</a:t>
            </a: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629613D-E057-F3B8-2D47-A135F634F21F}"/>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2079706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keep blood pressure healthy with good habits: eat fruits, veggies, and whole grains, move your body every day, and limit salty snacks, fast food, and sodas. Small choices add up to a strong heart.”</a:t>
            </a:r>
          </a:p>
        </p:txBody>
      </p:sp>
      <p:sp>
        <p:nvSpPr>
          <p:cNvPr id="4" name="Slide Number Placeholder 3"/>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63190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5F44E-3C35-D9AF-30FC-2F536A9B1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86E1-BEA3-238C-449D-6E230EE93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047CA-A1A1-62E8-30E3-2F66D10C1566}"/>
              </a:ext>
            </a:extLst>
          </p:cNvPr>
          <p:cNvSpPr>
            <a:spLocks noGrp="1"/>
          </p:cNvSpPr>
          <p:nvPr>
            <p:ph type="body" idx="1"/>
          </p:nvPr>
        </p:nvSpPr>
        <p:spPr/>
        <p:txBody>
          <a:bodyPr/>
          <a:lstStyle/>
          <a:p>
            <a:r>
              <a:rPr lang="en-US"/>
              <a:t>“Fill in the blank: High blood pressure makes your heart work… harder. That’s why healthy choices matter so much.”</a:t>
            </a:r>
          </a:p>
          <a:p>
            <a:r>
              <a:rPr lang="en-US" sz="1200" i="1" kern="1200">
                <a:solidFill>
                  <a:schemeClr val="tx1"/>
                </a:solidFill>
                <a:effectLst/>
                <a:latin typeface="+mn-lt"/>
                <a:ea typeface="+mn-ea"/>
                <a:cs typeface="+mn-cs"/>
              </a:rPr>
              <a:t>(Correct Answer: b – Harder!)</a:t>
            </a: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8056D85-D058-95BC-2322-82E57A4B3F48}"/>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3589148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AE15A-1518-A125-28D2-C802E00BB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C03CB-E4A7-6846-83C6-AF5F45F4B0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5816F-0A1E-A004-99AE-F5FCF03EB4A0}"/>
              </a:ext>
            </a:extLst>
          </p:cNvPr>
          <p:cNvSpPr>
            <a:spLocks noGrp="1"/>
          </p:cNvSpPr>
          <p:nvPr>
            <p:ph type="body" idx="1"/>
          </p:nvPr>
        </p:nvSpPr>
        <p:spPr/>
        <p:txBody>
          <a:bodyPr/>
          <a:lstStyle/>
          <a:p>
            <a:r>
              <a:rPr lang="en-US" sz="1200" kern="1200">
                <a:solidFill>
                  <a:schemeClr val="tx1"/>
                </a:solidFill>
                <a:effectLst/>
                <a:latin typeface="+mn-lt"/>
                <a:ea typeface="+mn-ea"/>
                <a:cs typeface="+mn-cs"/>
              </a:rPr>
              <a:t>“Blood pressure isn’t just for adults—kids need to take care of it too. </a:t>
            </a:r>
            <a:r>
              <a:rPr lang="en-US"/>
              <a:t>Did you know kids can have high blood pressure too? That’s why building healthy habits now helps protect your heart for the future. The earlier we start, the stronger and healthier we stay.</a:t>
            </a:r>
            <a:r>
              <a:rPr lang="en-US" sz="1200" kern="1200">
                <a:solidFill>
                  <a:schemeClr val="tx1"/>
                </a:solidFill>
                <a:effectLst/>
                <a:latin typeface="+mn-lt"/>
                <a:ea typeface="+mn-ea"/>
                <a:cs typeface="+mn-cs"/>
              </a:rPr>
              <a:t> Did you know that you can have your blood pressure checked at age 3?”</a:t>
            </a:r>
            <a:r>
              <a:rPr lang="en-US"/>
              <a:t>”</a:t>
            </a:r>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4BFBDD9-6F7D-A06C-FB96-C7EBF31F792B}"/>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306161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review: Blood pressure is how blood moves through your vessels. Too much pressure is not healthy for your heart. The good news is—healthy foods and daily activity keep your heart strong for the future. You have the power to make heart-healthy choices every day!”</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erson holding a device&#10;&#10;AI-generated content may be incorrect.">
            <a:extLst>
              <a:ext uri="{FF2B5EF4-FFF2-40B4-BE49-F238E27FC236}">
                <a16:creationId xmlns:a16="http://schemas.microsoft.com/office/drawing/2014/main" id="{A398B397-3655-B920-F68E-1799D6398F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person holding a pressure gauge&#10;&#10;AI-generated content may be incorrect.">
            <a:extLst>
              <a:ext uri="{FF2B5EF4-FFF2-40B4-BE49-F238E27FC236}">
                <a16:creationId xmlns:a16="http://schemas.microsoft.com/office/drawing/2014/main" id="{B214828F-7C08-1B68-9371-6EFDFE2222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45745"/>
            <a:ext cx="2707009" cy="1055094"/>
          </a:xfrm>
          <a:prstGeom prst="rect">
            <a:avLst/>
          </a:prstGeom>
        </p:spPr>
      </p:pic>
      <p:pic>
        <p:nvPicPr>
          <p:cNvPr id="23" name="Picture 22" descr="American Heart Association Life's Essential 8™ Logo.">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605280" y="3463235"/>
            <a:ext cx="12437335" cy="13080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9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Don’t Be Pressured:</a:t>
            </a:r>
            <a:endParaRPr kumimoji="0" lang="en-US" sz="79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39" y="4545378"/>
            <a:ext cx="11043424" cy="830997"/>
          </a:xfrm>
          <a:prstGeom prst="rect">
            <a:avLst/>
          </a:prstGeom>
          <a:noFill/>
        </p:spPr>
        <p:txBody>
          <a:bodyPr wrap="square" rtlCol="0">
            <a:spAutoFit/>
          </a:bodyPr>
          <a:lstStyle/>
          <a:p>
            <a:pPr algn="r"/>
            <a:r>
              <a:rPr lang="en-US" sz="4700" b="1">
                <a:latin typeface="Lub Dub Medium" panose="020B0603030403020204" pitchFamily="34" charset="0"/>
              </a:rPr>
              <a:t>Understanding Blood Pressure</a:t>
            </a:r>
            <a:endParaRPr lang="en-US" sz="470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445883" y="5403945"/>
            <a:ext cx="12057214"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9956" y="5412180"/>
            <a:ext cx="10503348" cy="584775"/>
          </a:xfrm>
          <a:prstGeom prst="rect">
            <a:avLst/>
          </a:prstGeom>
          <a:noFill/>
        </p:spPr>
        <p:txBody>
          <a:bodyPr wrap="square" rtlCol="0">
            <a:spAutoFit/>
          </a:bodyPr>
          <a:lstStyle/>
          <a:p>
            <a:pPr algn="r"/>
            <a:r>
              <a:rPr lang="en-US" sz="3200" b="1" i="1">
                <a:solidFill>
                  <a:schemeClr val="bg1"/>
                </a:solidFill>
                <a:latin typeface="Lub Dub Medium" panose="020B0603030403020204" pitchFamily="34" charset="0"/>
              </a:rPr>
              <a:t>Keep your heart strong</a:t>
            </a:r>
            <a:endParaRPr lang="en-US" sz="3200">
              <a:solidFill>
                <a:schemeClr val="bg1"/>
              </a:solidFill>
              <a:latin typeface="Lub Dub Medium" panose="020B0603030403020204" pitchFamily="34" charset="0"/>
            </a:endParaRP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09C277-329F-26E0-8AC6-23172F144DC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3509" y="2164524"/>
            <a:ext cx="4705265" cy="3777600"/>
          </a:xfrm>
          <a:prstGeom prst="rect">
            <a:avLst/>
          </a:prstGeom>
        </p:spPr>
      </p:pic>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481169"/>
            <a:ext cx="5555938" cy="15668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is Blood Pressure?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42" y="3171288"/>
            <a:ext cx="4936177" cy="1697901"/>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Blood pressure = how strongly blood moves through your arteries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Like water moving through      pipes in a house</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E04F-DCF0-E68B-AED5-9B91B3C45A9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138608B-AE50-5D7C-B042-2A1C41A41B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7434" y="722580"/>
            <a:ext cx="6271502" cy="6274511"/>
          </a:xfrm>
          <a:prstGeom prst="rect">
            <a:avLst/>
          </a:prstGeom>
        </p:spPr>
      </p:pic>
      <p:sp>
        <p:nvSpPr>
          <p:cNvPr id="4" name="Title 3">
            <a:extLst>
              <a:ext uri="{FF2B5EF4-FFF2-40B4-BE49-F238E27FC236}">
                <a16:creationId xmlns:a16="http://schemas.microsoft.com/office/drawing/2014/main" id="{8D553AB4-85D9-99A1-E8F2-9B69DB14D78E}"/>
              </a:ext>
            </a:extLst>
          </p:cNvPr>
          <p:cNvSpPr txBox="1">
            <a:spLocks noGrp="1"/>
          </p:cNvSpPr>
          <p:nvPr>
            <p:ph type="title" idx="4294967295"/>
          </p:nvPr>
        </p:nvSpPr>
        <p:spPr>
          <a:xfrm>
            <a:off x="418142" y="1481169"/>
            <a:ext cx="501771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It’s Important</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DE63496-1B0D-A087-A8FD-1219AF60052D}"/>
              </a:ext>
            </a:extLst>
          </p:cNvPr>
          <p:cNvSpPr txBox="1"/>
          <p:nvPr/>
        </p:nvSpPr>
        <p:spPr>
          <a:xfrm>
            <a:off x="418142" y="3091925"/>
            <a:ext cx="4287421" cy="2564805"/>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Blood carries oxygen and nutrients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Too much pressure = heart works harder</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Can make the heart tired over time</a:t>
            </a:r>
          </a:p>
        </p:txBody>
      </p:sp>
    </p:spTree>
    <p:extLst>
      <p:ext uri="{BB962C8B-B14F-4D97-AF65-F5344CB8AC3E}">
        <p14:creationId xmlns:p14="http://schemas.microsoft.com/office/powerpoint/2010/main" val="162355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251B698A-D18D-9950-0027-6DB8646CAE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6387"/>
          <a:stretch>
            <a:fillRect/>
          </a:stretch>
        </p:blipFill>
        <p:spPr>
          <a:xfrm>
            <a:off x="4551680" y="1007390"/>
            <a:ext cx="7727624" cy="8215202"/>
          </a:xfrm>
          <a:prstGeom prst="rect">
            <a:avLst/>
          </a:prstGeom>
        </p:spPr>
      </p:pic>
      <p:pic>
        <p:nvPicPr>
          <p:cNvPr id="15" name="Picture 14">
            <a:extLst>
              <a:ext uri="{FF2B5EF4-FFF2-40B4-BE49-F238E27FC236}">
                <a16:creationId xmlns:a16="http://schemas.microsoft.com/office/drawing/2014/main" id="{86AF5A45-F502-5948-EE33-79A97CE0837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4194">
            <a:off x="5300090" y="3264353"/>
            <a:ext cx="3214067" cy="3214067"/>
          </a:xfrm>
          <a:prstGeom prst="rect">
            <a:avLst/>
          </a:prstGeom>
        </p:spPr>
      </p:pic>
      <p:sp>
        <p:nvSpPr>
          <p:cNvPr id="3" name="Title 3">
            <a:extLst>
              <a:ext uri="{FF2B5EF4-FFF2-40B4-BE49-F238E27FC236}">
                <a16:creationId xmlns:a16="http://schemas.microsoft.com/office/drawing/2014/main" id="{B8FF8339-5748-44A2-973D-3B507C02B92F}"/>
              </a:ext>
            </a:extLst>
          </p:cNvPr>
          <p:cNvSpPr txBox="1">
            <a:spLocks noGrp="1"/>
          </p:cNvSpPr>
          <p:nvPr>
            <p:ph type="title" idx="4294967295"/>
          </p:nvPr>
        </p:nvSpPr>
        <p:spPr>
          <a:xfrm>
            <a:off x="418142" y="1481168"/>
            <a:ext cx="6097535"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Blood pressure is like: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2" name="TextBox 1">
            <a:extLst>
              <a:ext uri="{FF2B5EF4-FFF2-40B4-BE49-F238E27FC236}">
                <a16:creationId xmlns:a16="http://schemas.microsoft.com/office/drawing/2014/main" id="{D084EA70-B567-55FC-5F16-81A12BEACC79}"/>
              </a:ext>
            </a:extLst>
          </p:cNvPr>
          <p:cNvSpPr txBox="1"/>
          <p:nvPr/>
        </p:nvSpPr>
        <p:spPr>
          <a:xfrm>
            <a:off x="490060" y="3632654"/>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Water in pipes</a:t>
            </a:r>
          </a:p>
        </p:txBody>
      </p:sp>
      <p:grpSp>
        <p:nvGrpSpPr>
          <p:cNvPr id="7" name="Group 6">
            <a:extLst>
              <a:ext uri="{FF2B5EF4-FFF2-40B4-BE49-F238E27FC236}">
                <a16:creationId xmlns:a16="http://schemas.microsoft.com/office/drawing/2014/main" id="{A15BA812-4B72-2864-0654-C5FFCFC2CB3F}"/>
              </a:ext>
              <a:ext uri="{C183D7F6-B498-43B3-948B-1728B52AA6E4}">
                <adec:decorative xmlns:adec="http://schemas.microsoft.com/office/drawing/2017/decorative" val="1"/>
              </a:ext>
            </a:extLst>
          </p:cNvPr>
          <p:cNvGrpSpPr/>
          <p:nvPr/>
        </p:nvGrpSpPr>
        <p:grpSpPr>
          <a:xfrm>
            <a:off x="510608" y="3050828"/>
            <a:ext cx="5802621" cy="1752724"/>
            <a:chOff x="418142" y="4228341"/>
            <a:chExt cx="5802621" cy="1752724"/>
          </a:xfrm>
        </p:grpSpPr>
        <p:sp>
          <p:nvSpPr>
            <p:cNvPr id="8" name="TextBox 7">
              <a:extLst>
                <a:ext uri="{FF2B5EF4-FFF2-40B4-BE49-F238E27FC236}">
                  <a16:creationId xmlns:a16="http://schemas.microsoft.com/office/drawing/2014/main" id="{02F5B53D-E2B5-F0D5-8AC3-005C9DAD55DC}"/>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Electricity in wires</a:t>
              </a:r>
            </a:p>
          </p:txBody>
        </p:sp>
        <p:sp>
          <p:nvSpPr>
            <p:cNvPr id="9" name="TextBox 8">
              <a:extLst>
                <a:ext uri="{FF2B5EF4-FFF2-40B4-BE49-F238E27FC236}">
                  <a16:creationId xmlns:a16="http://schemas.microsoft.com/office/drawing/2014/main" id="{A92969F4-066A-6CA5-E7AA-6D0C92BB0525}"/>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Air in a balloon</a:t>
              </a:r>
            </a:p>
          </p:txBody>
        </p:sp>
      </p:gr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598497-3A8B-39D5-7AE9-D0263DF81D2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607" y="877795"/>
            <a:ext cx="7808393" cy="6246714"/>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1" y="1481169"/>
            <a:ext cx="5335385"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Causes </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High Blood</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Pressure?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8142" y="3758671"/>
            <a:ext cx="5335386" cy="1826141"/>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Too much salty or fatty food</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Not enough exercise</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Blood vessels get narrow (like a squished straw)</a:t>
            </a:r>
          </a:p>
        </p:txBody>
      </p:sp>
    </p:spTree>
    <p:extLst>
      <p:ext uri="{BB962C8B-B14F-4D97-AF65-F5344CB8AC3E}">
        <p14:creationId xmlns:p14="http://schemas.microsoft.com/office/powerpoint/2010/main" val="19431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67D5FE4-F1A8-E527-93EE-8607086EAFA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328510"/>
            <a:ext cx="4613829" cy="5387045"/>
          </a:xfrm>
          <a:prstGeom prst="rect">
            <a:avLst/>
          </a:prstGeom>
        </p:spPr>
      </p:pic>
      <p:sp>
        <p:nvSpPr>
          <p:cNvPr id="4" name="Title 3">
            <a:extLst>
              <a:ext uri="{FF2B5EF4-FFF2-40B4-BE49-F238E27FC236}">
                <a16:creationId xmlns:a16="http://schemas.microsoft.com/office/drawing/2014/main" id="{8E73041A-8D81-3CC6-FA1F-3D168AB7F68B}"/>
              </a:ext>
            </a:extLst>
          </p:cNvPr>
          <p:cNvSpPr txBox="1">
            <a:spLocks noGrp="1"/>
          </p:cNvSpPr>
          <p:nvPr>
            <p:ph type="title" idx="4294967295"/>
          </p:nvPr>
        </p:nvSpPr>
        <p:spPr>
          <a:xfrm>
            <a:off x="418142" y="1481168"/>
            <a:ext cx="6152672"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Eating lots of salty snacks can raise your blood pressure.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F41569B-95B7-1982-20B5-AB3BC57E4859}"/>
              </a:ext>
            </a:extLst>
          </p:cNvPr>
          <p:cNvSpPr txBox="1"/>
          <p:nvPr/>
        </p:nvSpPr>
        <p:spPr>
          <a:xfrm>
            <a:off x="448964" y="4528156"/>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2" name="TextBox 1">
            <a:extLst>
              <a:ext uri="{FF2B5EF4-FFF2-40B4-BE49-F238E27FC236}">
                <a16:creationId xmlns:a16="http://schemas.microsoft.com/office/drawing/2014/main" id="{F4871278-F6E3-1D09-9644-302335DAF0F8}"/>
              </a:ext>
            </a:extLst>
          </p:cNvPr>
          <p:cNvSpPr txBox="1"/>
          <p:nvPr/>
        </p:nvSpPr>
        <p:spPr>
          <a:xfrm>
            <a:off x="448964" y="5109982"/>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63D439-DDF5-E740-214F-606527717B9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3550" y="1349174"/>
            <a:ext cx="7369879" cy="4913777"/>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787449"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Understanding Readings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3" y="3184391"/>
            <a:ext cx="5192322" cy="2323713"/>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Two numbers: Systolic (top) / Diastolic (bottom)</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Example: 117/76 mm Hg</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Systolic = when heart beats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Diastolic = when heart rests</a:t>
            </a:r>
          </a:p>
        </p:txBody>
      </p:sp>
    </p:spTree>
    <p:extLst>
      <p:ext uri="{BB962C8B-B14F-4D97-AF65-F5344CB8AC3E}">
        <p14:creationId xmlns:p14="http://schemas.microsoft.com/office/powerpoint/2010/main" val="519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85496-97D9-645A-2D2D-46C4C22B9B5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72878B3-F065-3D11-D7B6-82DBDA04069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1508" y="1430001"/>
            <a:ext cx="7837000" cy="5088958"/>
          </a:xfrm>
          <a:prstGeom prst="rect">
            <a:avLst/>
          </a:prstGeom>
        </p:spPr>
      </p:pic>
      <p:sp>
        <p:nvSpPr>
          <p:cNvPr id="4" name="Title 3">
            <a:extLst>
              <a:ext uri="{FF2B5EF4-FFF2-40B4-BE49-F238E27FC236}">
                <a16:creationId xmlns:a16="http://schemas.microsoft.com/office/drawing/2014/main" id="{E8B7F69D-0634-68F9-2692-1C51EDBB61D7}"/>
              </a:ext>
            </a:extLst>
          </p:cNvPr>
          <p:cNvSpPr txBox="1">
            <a:spLocks noGrp="1"/>
          </p:cNvSpPr>
          <p:nvPr>
            <p:ph type="title" idx="4294967295"/>
          </p:nvPr>
        </p:nvSpPr>
        <p:spPr>
          <a:xfrm>
            <a:off x="418142" y="1485273"/>
            <a:ext cx="6152672"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number is higher?</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4CAB6CA8-DE45-AB53-8D7B-1DDF2C11A4CF}"/>
              </a:ext>
            </a:extLst>
          </p:cNvPr>
          <p:cNvSpPr txBox="1"/>
          <p:nvPr/>
        </p:nvSpPr>
        <p:spPr>
          <a:xfrm>
            <a:off x="418142" y="3050828"/>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Systolic</a:t>
            </a:r>
          </a:p>
        </p:txBody>
      </p:sp>
      <p:sp>
        <p:nvSpPr>
          <p:cNvPr id="2" name="TextBox 1">
            <a:extLst>
              <a:ext uri="{FF2B5EF4-FFF2-40B4-BE49-F238E27FC236}">
                <a16:creationId xmlns:a16="http://schemas.microsoft.com/office/drawing/2014/main" id="{5EE12641-D37E-E86C-81FA-43EDEFF6D2F1}"/>
              </a:ext>
              <a:ext uri="{C183D7F6-B498-43B3-948B-1728B52AA6E4}">
                <adec:decorative xmlns:adec="http://schemas.microsoft.com/office/drawing/2017/decorative" val="0"/>
              </a:ext>
            </a:extLst>
          </p:cNvPr>
          <p:cNvSpPr txBox="1"/>
          <p:nvPr/>
        </p:nvSpPr>
        <p:spPr>
          <a:xfrm>
            <a:off x="418142" y="3632654"/>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Diastolic</a:t>
            </a:r>
          </a:p>
        </p:txBody>
      </p:sp>
    </p:spTree>
    <p:extLst>
      <p:ext uri="{BB962C8B-B14F-4D97-AF65-F5344CB8AC3E}">
        <p14:creationId xmlns:p14="http://schemas.microsoft.com/office/powerpoint/2010/main" val="108681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8F202A-C03F-D290-C16B-04931CE71FB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1684" y="1481169"/>
            <a:ext cx="5008523" cy="5008523"/>
          </a:xfrm>
          <a:prstGeom prst="rect">
            <a:avLst/>
          </a:prstGeom>
        </p:spPr>
      </p:pic>
      <p:sp>
        <p:nvSpPr>
          <p:cNvPr id="2" name="Title 1">
            <a:extLst>
              <a:ext uri="{FF2B5EF4-FFF2-40B4-BE49-F238E27FC236}">
                <a16:creationId xmlns:a16="http://schemas.microsoft.com/office/drawing/2014/main" id="{20AA4087-7795-6978-9387-2D877FB9BC96}"/>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Healthy Habits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for Blood Pressure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81383" y="3050829"/>
            <a:ext cx="4546217" cy="2195473"/>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Eat fruits, veggies, and whole grains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Move your body every day</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Limit salty snacks, fast food, and sodas</a:t>
            </a:r>
          </a:p>
        </p:txBody>
      </p:sp>
    </p:spTree>
    <p:extLst>
      <p:ext uri="{BB962C8B-B14F-4D97-AF65-F5344CB8AC3E}">
        <p14:creationId xmlns:p14="http://schemas.microsoft.com/office/powerpoint/2010/main" val="95990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BAAF6-27AA-7C98-5860-A897C94D27BC}"/>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05214581-6425-D236-2ED4-7843528D5D7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5407"/>
          <a:stretch>
            <a:fillRect/>
          </a:stretch>
        </p:blipFill>
        <p:spPr>
          <a:xfrm>
            <a:off x="3388336" y="2641829"/>
            <a:ext cx="7047268" cy="4298152"/>
          </a:xfrm>
          <a:prstGeom prst="rect">
            <a:avLst/>
          </a:prstGeom>
        </p:spPr>
      </p:pic>
      <p:sp>
        <p:nvSpPr>
          <p:cNvPr id="4" name="Title 3">
            <a:extLst>
              <a:ext uri="{FF2B5EF4-FFF2-40B4-BE49-F238E27FC236}">
                <a16:creationId xmlns:a16="http://schemas.microsoft.com/office/drawing/2014/main" id="{D09AA3BF-08B3-D4A8-36CC-BB5D6347CC14}"/>
              </a:ext>
            </a:extLst>
          </p:cNvPr>
          <p:cNvSpPr txBox="1">
            <a:spLocks noGrp="1"/>
          </p:cNvSpPr>
          <p:nvPr>
            <p:ph type="title" idx="4294967295"/>
          </p:nvPr>
        </p:nvSpPr>
        <p:spPr>
          <a:xfrm>
            <a:off x="418141" y="1101861"/>
            <a:ext cx="11133626"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#4: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Fill in the blank: High blood pressure makes your heart work ______.</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2" name="TextBox 1">
            <a:extLst>
              <a:ext uri="{FF2B5EF4-FFF2-40B4-BE49-F238E27FC236}">
                <a16:creationId xmlns:a16="http://schemas.microsoft.com/office/drawing/2014/main" id="{52CEE54A-9453-8855-9B68-A58BDFC1ED41}"/>
              </a:ext>
            </a:extLst>
          </p:cNvPr>
          <p:cNvSpPr txBox="1"/>
          <p:nvPr/>
        </p:nvSpPr>
        <p:spPr>
          <a:xfrm>
            <a:off x="418142" y="4010826"/>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Harder</a:t>
            </a:r>
          </a:p>
        </p:txBody>
      </p:sp>
      <p:grpSp>
        <p:nvGrpSpPr>
          <p:cNvPr id="3" name="Group 2">
            <a:extLst>
              <a:ext uri="{FF2B5EF4-FFF2-40B4-BE49-F238E27FC236}">
                <a16:creationId xmlns:a16="http://schemas.microsoft.com/office/drawing/2014/main" id="{6CFDD9E0-18DC-7561-38AF-C2C244D7328D}"/>
              </a:ext>
              <a:ext uri="{C183D7F6-B498-43B3-948B-1728B52AA6E4}">
                <adec:decorative xmlns:adec="http://schemas.microsoft.com/office/drawing/2017/decorative" val="1"/>
              </a:ext>
            </a:extLst>
          </p:cNvPr>
          <p:cNvGrpSpPr/>
          <p:nvPr/>
        </p:nvGrpSpPr>
        <p:grpSpPr>
          <a:xfrm>
            <a:off x="418142" y="3429000"/>
            <a:ext cx="5802621" cy="1752724"/>
            <a:chOff x="418142" y="4228341"/>
            <a:chExt cx="5802621" cy="1752724"/>
          </a:xfrm>
        </p:grpSpPr>
        <p:sp>
          <p:nvSpPr>
            <p:cNvPr id="6" name="TextBox 5">
              <a:extLst>
                <a:ext uri="{FF2B5EF4-FFF2-40B4-BE49-F238E27FC236}">
                  <a16:creationId xmlns:a16="http://schemas.microsoft.com/office/drawing/2014/main" id="{500D58D8-D7C1-99BA-9B4C-067574407F5E}"/>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Easier</a:t>
              </a:r>
            </a:p>
          </p:txBody>
        </p:sp>
        <p:sp>
          <p:nvSpPr>
            <p:cNvPr id="5" name="TextBox 4">
              <a:extLst>
                <a:ext uri="{FF2B5EF4-FFF2-40B4-BE49-F238E27FC236}">
                  <a16:creationId xmlns:a16="http://schemas.microsoft.com/office/drawing/2014/main" id="{FE7C86B3-48D5-7A24-A18A-540252E1177B}"/>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00000"/>
                </a:buClr>
                <a:buFont typeface="+mj-lt"/>
                <a:buAutoNum type="alphaLcParenR" startAt="3"/>
              </a:pPr>
              <a:r>
                <a:rPr lang="en-US" sz="2400" b="1" dirty="0">
                  <a:latin typeface="Lub Dub Medium" panose="020B0603030403020204" pitchFamily="34" charset="0"/>
                </a:rPr>
                <a:t>Slower</a:t>
              </a:r>
            </a:p>
          </p:txBody>
        </p:sp>
      </p:grpSp>
    </p:spTree>
    <p:extLst>
      <p:ext uri="{BB962C8B-B14F-4D97-AF65-F5344CB8AC3E}">
        <p14:creationId xmlns:p14="http://schemas.microsoft.com/office/powerpoint/2010/main" val="369668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9778A-276F-A754-9E12-5B876156FD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6DA54D-9BBD-51F5-FA21-C1BDBE050D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035" y="1306559"/>
            <a:ext cx="5311821" cy="5311821"/>
          </a:xfrm>
          <a:prstGeom prst="rect">
            <a:avLst/>
          </a:prstGeom>
        </p:spPr>
      </p:pic>
      <p:sp>
        <p:nvSpPr>
          <p:cNvPr id="2" name="Title 1">
            <a:extLst>
              <a:ext uri="{FF2B5EF4-FFF2-40B4-BE49-F238E27FC236}">
                <a16:creationId xmlns:a16="http://schemas.microsoft.com/office/drawing/2014/main" id="{FE51A2E1-3492-5365-F018-0176C59199A4}"/>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It Matters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for You</a:t>
            </a:r>
          </a:p>
        </p:txBody>
      </p:sp>
      <p:sp>
        <p:nvSpPr>
          <p:cNvPr id="3" name="TextBox 2">
            <a:extLst>
              <a:ext uri="{FF2B5EF4-FFF2-40B4-BE49-F238E27FC236}">
                <a16:creationId xmlns:a16="http://schemas.microsoft.com/office/drawing/2014/main" id="{56E7D346-832A-5097-F830-033F21B2D66A}"/>
              </a:ext>
            </a:extLst>
          </p:cNvPr>
          <p:cNvSpPr txBox="1"/>
          <p:nvPr/>
        </p:nvSpPr>
        <p:spPr>
          <a:xfrm>
            <a:off x="381383" y="3050829"/>
            <a:ext cx="4373497" cy="1697901"/>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Even kids can have high blood pressure</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Healthy choices now protect your heart for the future</a:t>
            </a:r>
          </a:p>
        </p:txBody>
      </p:sp>
    </p:spTree>
    <p:extLst>
      <p:ext uri="{BB962C8B-B14F-4D97-AF65-F5344CB8AC3E}">
        <p14:creationId xmlns:p14="http://schemas.microsoft.com/office/powerpoint/2010/main" val="409548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E9DE0E9-4D65-2897-369C-2DB096609D1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041" y="1481169"/>
            <a:ext cx="5861147" cy="5057480"/>
          </a:xfrm>
          <a:prstGeom prst="rect">
            <a:avLst/>
          </a:prstGeom>
        </p:spPr>
      </p:pic>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1" y="2449918"/>
            <a:ext cx="4103059" cy="2564805"/>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Blood pressure = blood moving through vessels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Too much pressure = unhealthy for your heart</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Healthy food + exercise = strong heart, strong future</a:t>
            </a: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51</TotalTime>
  <Words>807</Words>
  <Application>Microsoft Office PowerPoint</Application>
  <PresentationFormat>Widescreen</PresentationFormat>
  <Paragraphs>76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Don’t Be Pressured:</vt:lpstr>
      <vt:lpstr>What is Blood Pressure?</vt:lpstr>
      <vt:lpstr>Why It’s Important</vt:lpstr>
      <vt:lpstr>Quiz #1: Blood pressure is like:</vt:lpstr>
      <vt:lpstr>What Causes  High Blood Pressure?</vt:lpstr>
      <vt:lpstr>Quiz #2: Eating lots of salty snacks can raise your blood pressure.</vt:lpstr>
      <vt:lpstr>Understanding Readings</vt:lpstr>
      <vt:lpstr>Quiz #3: Which number is higher?</vt:lpstr>
      <vt:lpstr>Healthy Habits  for Blood Pressure</vt:lpstr>
      <vt:lpstr>Quiz #4: Fill in the blank: High blood pressure makes your heart work ______.</vt:lpstr>
      <vt:lpstr>Why It Matters for You</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Be Pressured:</dc:title>
  <dc:creator>Travis Entrekin (NAT Field Campaigns - NC Consultant)</dc:creator>
  <cp:lastModifiedBy>Sai Charan Gode</cp:lastModifiedBy>
  <cp:revision>36</cp:revision>
  <dcterms:created xsi:type="dcterms:W3CDTF">2025-09-05T00:29:10Z</dcterms:created>
  <dcterms:modified xsi:type="dcterms:W3CDTF">2025-11-21T09:34:40Z</dcterms:modified>
</cp:coreProperties>
</file>