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58" r:id="rId5"/>
    <p:sldId id="261" r:id="rId6"/>
    <p:sldId id="276" r:id="rId7"/>
    <p:sldId id="274" r:id="rId8"/>
    <p:sldId id="263" r:id="rId9"/>
    <p:sldId id="260" r:id="rId10"/>
    <p:sldId id="265" r:id="rId11"/>
    <p:sldId id="277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222B"/>
    <a:srgbClr val="008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16418-2EB0-491B-828F-E8D5166AA08F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561B2-32BC-48BE-9671-9D4E29169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55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“Today we’re learning about cholesterol. Think of it as tiny workers in your body—some are helpful, but too many can cause problems.”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63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“Think of sleep like filling up your energy tank—it gets you ready for a new day.”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57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“Your body works hard at night to help you grow and stay strong.”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59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(Correct: b – Your body grows and recharges while you sleep!)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65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“Too little sleep is like making your heart run a marathon every day—it gets tired!”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907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77005-5306-833A-6C23-C26D52FB3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3999A9-F373-2228-0BB9-B845970767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7AE4D-3055-4F9E-9919-26E998709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“Middle and high schoolers need more sleep than most people think. 8–10 hours is the sweet spot.”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B6889-724C-4D1C-07D8-B7290E482A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78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331B1-3358-C312-3601-750AA0890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F1D461-6BEC-1095-CF48-CF08F66A7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5CCC3-ED7E-8F63-DD9E-26B9AD44C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(Answer: False – Teens need 8–10 hours!)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EEBFB-355E-15CB-4E46-9E8EDFD0D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286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“Scrolling before bed is like shining a flashlight in your eyes—it tricks your brain into staying awake.”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31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*(Correct: b – Phones should rest too!) 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619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“Good sleep habits are called ‘sleep hygiene.’ Think of it as giving your body a bedtime routine.”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90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6EFCB-7EA6-1E3A-AA36-D2152BE34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2B88AE-9E2F-4CC1-38CF-7F4480AFDD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00740A-521C-563B-4162-D41D0938AF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(Correct: c – Sleep is like charging your phone, but for your body and brain!)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C8898-8CF2-5FA7-54B0-628900292B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85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“Your body needs rest just like your phone needs a charge. The more consistent your sleep, the stronger and healthier you’ll be.”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918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background&#10;&#10;AI-generated content may be incorrect.">
            <a:extLst>
              <a:ext uri="{FF2B5EF4-FFF2-40B4-BE49-F238E27FC236}">
                <a16:creationId xmlns:a16="http://schemas.microsoft.com/office/drawing/2014/main" id="{CFD802DF-4BD6-77D2-C6AE-39BB23FA7E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64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sky with white clouds&#10;&#10;AI-generated content may be incorrect.">
            <a:extLst>
              <a:ext uri="{FF2B5EF4-FFF2-40B4-BE49-F238E27FC236}">
                <a16:creationId xmlns:a16="http://schemas.microsoft.com/office/drawing/2014/main" id="{89B56000-BCA8-FBCE-A8C4-C8BF77F1FD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55D99BBF-CBCA-F44A-2A07-BFCCAEF1C0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4" y="107069"/>
            <a:ext cx="1968753" cy="76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6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B6F94-CF80-B608-FE40-BFCEA2C1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2A80E-207F-EFC0-373B-8464B03FF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3A95B-D432-FCE8-A076-958EADA4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1ADD7-BC89-6CE4-5D50-9C46ACBA8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8A9AE-D1DE-D85C-05DD-4AF61226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5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77B37-02CF-F5F0-FA45-CFFB5BDA2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380FA-5741-8A53-3797-B7E560E2E3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5AFA9-B381-D78D-05B4-5648A4E98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54CA6-3DAB-76F6-E5F7-EFFC5FA2C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48F53-2BE2-6B6E-44A8-B82C99D60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73847-4E03-B590-6D8A-8B1AC494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0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208E2-DA1C-4C60-81FF-9581BE4E1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92D2E-ECEF-AC74-D5D4-A4091A10F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48DB3D-FB5F-D776-2A2E-125302E9D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D61498-C172-A6BF-31C8-B6EA6A495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369198-C394-278E-DFE4-9B3ED9298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2FA705-ADC5-F980-06A7-884C298D0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63577A-AF52-C022-A876-D17C6FAA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43E310-52E0-4EFF-50CD-C19A2A94C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6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1D4F4-616D-4D58-D0F4-E3714376D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7507AA-FF5D-B2ED-8924-A2CCC15DD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1E61C-7339-3D88-494A-634ECF27D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6CCC7-6C1F-DE7C-208E-FF612AE1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37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79261C-1324-9F44-296D-C4F12877F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167C6-AE19-46BE-1F2D-06D3CF847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2F8A7-ECAA-D9FD-8EFC-00E0D6973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0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D0098-E8D0-4BB8-2704-883787B20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DA963-74E7-4D14-A74B-624B659C0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35561-91B2-26AF-D904-B2BE84686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D27B1-94A7-6490-E05C-3407530CF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35EDB-DAEF-0F7C-2E42-64D5188A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78DC5-D9B2-9F74-A33F-C096FB1E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66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6E04-7AEC-4C4D-E567-39D3E942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19FAD2-36C1-E20E-AB36-FA7304CDD4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59624-3639-1344-C422-5E7A8F6BF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59592-FE07-DBE1-BBDA-349601971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4ED31-F686-F5EC-20FF-D958CA86C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E9C20-10A5-B0ED-2650-7C0977DC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2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339A-57D4-5A23-CEF7-3DC6B72A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7AB53-517F-E86F-F568-BBE1A7EC3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19565-636B-009A-A901-4457599A2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4E8EC-34D0-C970-AF03-E0CB9383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648EB-B949-57B3-DA55-39F438B9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8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ABF5E0-4FE2-780C-0E23-A8653B5E8E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4BFA57-0638-AF08-6353-8416524B6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A6B3C-E5CC-FC07-4881-67E76C010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30C02-C3CE-209D-8DF7-A24978249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B9922-B8D6-FD49-EE97-86950A3B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2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4EAAB1-81BF-DE6A-B446-BDC7D6AFF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E1943-7C08-2FA7-09DC-94FB1BF5D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E0254-5373-EA91-F1A9-2CD441D01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0D7BB-93A8-48D9-A09A-5101EBCA252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2F378-ABCE-AEA5-83AE-2A0708D0B6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7CEB5-6D4A-96DA-5496-D649100DB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3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merican Heart Association Registered, Kids Heart Challenge TradeMark, vertical line American Heart Challenge Trademark logo.">
            <a:extLst>
              <a:ext uri="{FF2B5EF4-FFF2-40B4-BE49-F238E27FC236}">
                <a16:creationId xmlns:a16="http://schemas.microsoft.com/office/drawing/2014/main" id="{98B7EC9C-E358-0AD4-17A7-D343560AE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1" y="245745"/>
            <a:ext cx="2707009" cy="1055094"/>
          </a:xfrm>
          <a:prstGeom prst="rect">
            <a:avLst/>
          </a:prstGeom>
        </p:spPr>
      </p:pic>
      <p:pic>
        <p:nvPicPr>
          <p:cNvPr id="23" name="Picture 22" descr="American Heart Association Registered, life's Essential 8 Trademark logo">
            <a:extLst>
              <a:ext uri="{FF2B5EF4-FFF2-40B4-BE49-F238E27FC236}">
                <a16:creationId xmlns:a16="http://schemas.microsoft.com/office/drawing/2014/main" id="{7A2A9A97-D6EA-C912-6EE4-2B19FB883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525" y="266293"/>
            <a:ext cx="2039829" cy="581351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AB8A289D-5478-0CC3-063F-1706454BE3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192989" y="2863354"/>
            <a:ext cx="11043424" cy="178510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Sleep Tight:</a:t>
            </a:r>
            <a:endParaRPr kumimoji="0" lang="en-US" sz="110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51E0FA-EAA1-A6A1-E4F8-F8B4A3A0FBCD}"/>
              </a:ext>
            </a:extLst>
          </p:cNvPr>
          <p:cNvSpPr txBox="1"/>
          <p:nvPr/>
        </p:nvSpPr>
        <p:spPr>
          <a:xfrm>
            <a:off x="-330839" y="4545378"/>
            <a:ext cx="11043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700" b="1" dirty="0">
                <a:latin typeface="Lub Dub Medium" panose="020B0603030403020204" pitchFamily="34" charset="0"/>
              </a:rPr>
              <a:t>Powering Up with Rest</a:t>
            </a:r>
            <a:endParaRPr lang="en-US" sz="4700" dirty="0">
              <a:latin typeface="Lub Dub Medium" panose="020B0603030403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B08C9E-C938-CBE6-5455-C77571B52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445883" y="5403945"/>
            <a:ext cx="12057214" cy="652232"/>
          </a:xfrm>
          <a:prstGeom prst="rect">
            <a:avLst/>
          </a:prstGeom>
          <a:solidFill>
            <a:srgbClr val="0088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0A7660-CBC7-04BA-C7B3-0D77A9F6327B}"/>
              </a:ext>
            </a:extLst>
          </p:cNvPr>
          <p:cNvSpPr txBox="1"/>
          <p:nvPr/>
        </p:nvSpPr>
        <p:spPr>
          <a:xfrm>
            <a:off x="9956" y="5412180"/>
            <a:ext cx="10503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i="1" dirty="0">
                <a:solidFill>
                  <a:schemeClr val="bg1"/>
                </a:solidFill>
                <a:latin typeface="Lub Dub Medium" panose="020B0603030403020204" pitchFamily="34" charset="0"/>
              </a:rPr>
              <a:t>Sleep is your body’s superpower</a:t>
            </a:r>
            <a:endParaRPr lang="en-US" sz="3200" dirty="0">
              <a:solidFill>
                <a:schemeClr val="bg1"/>
              </a:solidFill>
              <a:latin typeface="Lub Dub Medium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448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C4C35F06-96A7-87C0-127F-9E1EF861A9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Why Sleep Matters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5B303-9826-D89C-EA4E-CD928B2DBCDE}"/>
              </a:ext>
            </a:extLst>
          </p:cNvPr>
          <p:cNvSpPr txBox="1"/>
          <p:nvPr/>
        </p:nvSpPr>
        <p:spPr>
          <a:xfrm>
            <a:off x="418142" y="2416393"/>
            <a:ext cx="52359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Restores energy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Helps you focus and learn better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Boosts mood and keeps you feeling good</a:t>
            </a:r>
          </a:p>
        </p:txBody>
      </p:sp>
      <p:pic>
        <p:nvPicPr>
          <p:cNvPr id="5" name="Picture 4" descr="A cartoon of a child sleeping on a bed">
            <a:extLst>
              <a:ext uri="{FF2B5EF4-FFF2-40B4-BE49-F238E27FC236}">
                <a16:creationId xmlns:a16="http://schemas.microsoft.com/office/drawing/2014/main" id="{DC81E839-64E2-2CE1-E056-FF93E97D779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16" y="1005916"/>
            <a:ext cx="5852084" cy="585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4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E84C8-AA2B-B579-5083-EA6221266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CBD9C3-F43C-CFA0-5E4A-DE110F11A5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Growing Power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0C29D5-6E60-6FA6-0925-74AED89D9E30}"/>
              </a:ext>
            </a:extLst>
          </p:cNvPr>
          <p:cNvSpPr txBox="1"/>
          <p:nvPr/>
        </p:nvSpPr>
        <p:spPr>
          <a:xfrm>
            <a:off x="418142" y="2312166"/>
            <a:ext cx="580262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Muscles and bones grow stronger while you sleep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Sleep helps you stay healthy, just like water helps plants grow</a:t>
            </a:r>
          </a:p>
        </p:txBody>
      </p:sp>
      <p:pic>
        <p:nvPicPr>
          <p:cNvPr id="5" name="Picture 4" descr="A cartoon characters with height measuring scale.">
            <a:extLst>
              <a:ext uri="{FF2B5EF4-FFF2-40B4-BE49-F238E27FC236}">
                <a16:creationId xmlns:a16="http://schemas.microsoft.com/office/drawing/2014/main" id="{C503872F-065C-03C4-0DE6-2E1747262FF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366" y="1192035"/>
            <a:ext cx="5034508" cy="526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8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93BB6-EC93-5EF5-B94F-B58F62E98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FF8339-5748-44A2-973D-3B507C02B92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8"/>
            <a:ext cx="5546135" cy="23083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Quiz #1: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What happens while you sleep?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6908FC-8730-DB34-E5AF-72B66A4352E5}"/>
              </a:ext>
            </a:extLst>
          </p:cNvPr>
          <p:cNvSpPr txBox="1"/>
          <p:nvPr/>
        </p:nvSpPr>
        <p:spPr>
          <a:xfrm>
            <a:off x="418142" y="3932708"/>
            <a:ext cx="49493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+mj-lt"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Your body shuts down completely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+mj-lt"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Your muscles and bones grow stronger</a:t>
            </a:r>
          </a:p>
          <a:p>
            <a:pPr marL="342900" indent="-342900">
              <a:buClr>
                <a:srgbClr val="CF222B"/>
              </a:buClr>
              <a:buFont typeface="+mj-lt"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Nothing important</a:t>
            </a:r>
          </a:p>
        </p:txBody>
      </p:sp>
      <p:pic>
        <p:nvPicPr>
          <p:cNvPr id="11" name="Picture 10" descr="A cartoon of a child in bed">
            <a:extLst>
              <a:ext uri="{FF2B5EF4-FFF2-40B4-BE49-F238E27FC236}">
                <a16:creationId xmlns:a16="http://schemas.microsoft.com/office/drawing/2014/main" id="{57A097C9-EA20-8096-2261-8D8346FCB18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05" y="929401"/>
            <a:ext cx="6302008" cy="630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80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5FE5D-BE0C-35FB-5392-AC7176608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1EC450-8DA3-F244-F214-F7D65940DC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5477211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Sleep &amp; Heart Health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B2E70C-DF4A-03B8-3F95-89C9A0021148}"/>
              </a:ext>
            </a:extLst>
          </p:cNvPr>
          <p:cNvSpPr txBox="1"/>
          <p:nvPr/>
        </p:nvSpPr>
        <p:spPr>
          <a:xfrm>
            <a:off x="418143" y="3050829"/>
            <a:ext cx="478336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Kids who don’t get enough sleep risk high blood pressure and obesity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Sleep keeps your heart healthy and strong</a:t>
            </a:r>
          </a:p>
        </p:txBody>
      </p:sp>
      <p:pic>
        <p:nvPicPr>
          <p:cNvPr id="3" name="Picture 2" descr="A cartoon of a heart lifting weights">
            <a:extLst>
              <a:ext uri="{FF2B5EF4-FFF2-40B4-BE49-F238E27FC236}">
                <a16:creationId xmlns:a16="http://schemas.microsoft.com/office/drawing/2014/main" id="{C4E30F66-BD38-01B6-F4D3-B8C8E7B9F52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455" y="774534"/>
            <a:ext cx="8884724" cy="592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0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A071B-F2C7-50AF-5CBF-676CEBF3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A4AF00-3EEF-D6FA-5BF1-49EE38EBE4B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5477211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How Much Sleep Do You Need?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E07624-D4B0-2C4F-4755-B4309B62BD60}"/>
              </a:ext>
            </a:extLst>
          </p:cNvPr>
          <p:cNvSpPr txBox="1"/>
          <p:nvPr/>
        </p:nvSpPr>
        <p:spPr>
          <a:xfrm>
            <a:off x="418142" y="3050829"/>
            <a:ext cx="600170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6–12 year-olds: 9–12 hours per night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13–18 year-olds: 8–10 hours per night</a:t>
            </a:r>
          </a:p>
        </p:txBody>
      </p:sp>
      <p:pic>
        <p:nvPicPr>
          <p:cNvPr id="5" name="Picture 4" descr="A cartoon of a child yawning">
            <a:extLst>
              <a:ext uri="{FF2B5EF4-FFF2-40B4-BE49-F238E27FC236}">
                <a16:creationId xmlns:a16="http://schemas.microsoft.com/office/drawing/2014/main" id="{3D5E37D8-CF91-B3A7-8F0B-ECD4ADC11F6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649" y="1150658"/>
            <a:ext cx="5507077" cy="550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43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B2EA1-6470-6E57-AB17-56ACEE307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BCF03B-4DF0-F577-F752-BB8114BBB5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8"/>
            <a:ext cx="5677858" cy="23083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Quiz #2: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Teens only need 5 hours of sleep per night.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9842CD-1596-9F7C-0B4E-1CEBBD1DB32C}"/>
              </a:ext>
            </a:extLst>
          </p:cNvPr>
          <p:cNvSpPr txBox="1"/>
          <p:nvPr/>
        </p:nvSpPr>
        <p:spPr>
          <a:xfrm>
            <a:off x="469451" y="3789492"/>
            <a:ext cx="5802621" cy="1135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F222B"/>
              </a:buClr>
              <a:buFont typeface="+mj-lt"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True</a:t>
            </a:r>
          </a:p>
          <a:p>
            <a:pPr marL="457200" indent="-457200">
              <a:lnSpc>
                <a:spcPct val="150000"/>
              </a:lnSpc>
              <a:buClr>
                <a:srgbClr val="CF222B"/>
              </a:buClr>
              <a:buFont typeface="+mj-lt"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False</a:t>
            </a:r>
          </a:p>
        </p:txBody>
      </p:sp>
      <p:pic>
        <p:nvPicPr>
          <p:cNvPr id="5" name="Picture 4" descr="A person walking on a battery">
            <a:extLst>
              <a:ext uri="{FF2B5EF4-FFF2-40B4-BE49-F238E27FC236}">
                <a16:creationId xmlns:a16="http://schemas.microsoft.com/office/drawing/2014/main" id="{47C0C761-924E-551B-C31E-377AC48FE3A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479" y="859260"/>
            <a:ext cx="5998740" cy="599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2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1AE95-D03E-484A-CDFE-689A39BBA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77E684-C0F3-C8C8-58AF-44DC3B6605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543126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Barriers to Sleep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ABBD64-9DF9-9785-9268-BFA5926480DD}"/>
              </a:ext>
            </a:extLst>
          </p:cNvPr>
          <p:cNvSpPr txBox="1"/>
          <p:nvPr/>
        </p:nvSpPr>
        <p:spPr>
          <a:xfrm>
            <a:off x="381383" y="2312166"/>
            <a:ext cx="512406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Phones, tablets, and TVs keep our brains awake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Bright screens confuse our body clocks</a:t>
            </a:r>
          </a:p>
        </p:txBody>
      </p:sp>
      <p:pic>
        <p:nvPicPr>
          <p:cNvPr id="3" name="Picture 2" descr="A group of people sitting on cubes with a cellphone">
            <a:extLst>
              <a:ext uri="{FF2B5EF4-FFF2-40B4-BE49-F238E27FC236}">
                <a16:creationId xmlns:a16="http://schemas.microsoft.com/office/drawing/2014/main" id="{9D42D18A-EF43-4B38-669D-4B253F47C52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95" y="680056"/>
            <a:ext cx="7722430" cy="617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61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7892E-FB9A-9D36-36A2-E67C448B7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73041A-8D81-3CC6-FA1F-3D168AB7F68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1" y="1196279"/>
            <a:ext cx="6740829" cy="23083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Quiz #3: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What should you do with your phone before bed?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41569B-95B7-1982-20B5-AB3BC57E4859}"/>
              </a:ext>
            </a:extLst>
          </p:cNvPr>
          <p:cNvSpPr txBox="1"/>
          <p:nvPr/>
        </p:nvSpPr>
        <p:spPr>
          <a:xfrm>
            <a:off x="418143" y="3429000"/>
            <a:ext cx="634460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spcAft>
                <a:spcPts val="1200"/>
              </a:spcAft>
              <a:buClr>
                <a:srgbClr val="CF222B"/>
              </a:buClr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Keep it next to you on full brightness</a:t>
            </a:r>
          </a:p>
          <a:p>
            <a:pPr marL="347472" indent="-347472">
              <a:spcAft>
                <a:spcPts val="1200"/>
              </a:spcAft>
              <a:buClr>
                <a:srgbClr val="CF222B"/>
              </a:buClr>
              <a:buFontTx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Put it on “Do Not Disturb” or outside your room</a:t>
            </a:r>
          </a:p>
          <a:p>
            <a:pPr marL="347472" indent="-347472">
              <a:spcAft>
                <a:spcPts val="1200"/>
              </a:spcAft>
              <a:buClr>
                <a:srgbClr val="CF222B"/>
              </a:buClr>
              <a:buFontTx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Scroll until you fall asleep</a:t>
            </a:r>
          </a:p>
        </p:txBody>
      </p:sp>
      <p:pic>
        <p:nvPicPr>
          <p:cNvPr id="11" name="Picture 10" descr="A hand holding a cell phone">
            <a:extLst>
              <a:ext uri="{FF2B5EF4-FFF2-40B4-BE49-F238E27FC236}">
                <a16:creationId xmlns:a16="http://schemas.microsoft.com/office/drawing/2014/main" id="{886B913D-8454-D38E-8DEA-158327A045E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183" y="611131"/>
            <a:ext cx="3406493" cy="637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8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F1FD-82DF-E5CD-19F5-A7C887890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A4087-7795-6978-9387-2D877FB9BC9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5840214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Healthy Sleep Habits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7CAE9A-F40E-2D83-FFF2-481878448FFE}"/>
              </a:ext>
            </a:extLst>
          </p:cNvPr>
          <p:cNvSpPr txBox="1"/>
          <p:nvPr/>
        </p:nvSpPr>
        <p:spPr>
          <a:xfrm>
            <a:off x="381383" y="3050829"/>
            <a:ext cx="506825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Set a bedtime alarm to remind you to unplug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Dim your screens if you must use them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Create a quiet, dark room for sleep</a:t>
            </a:r>
          </a:p>
        </p:txBody>
      </p:sp>
      <p:pic>
        <p:nvPicPr>
          <p:cNvPr id="6" name="Picture 5" descr="A group of cartoon characters sleeping on pillows">
            <a:extLst>
              <a:ext uri="{FF2B5EF4-FFF2-40B4-BE49-F238E27FC236}">
                <a16:creationId xmlns:a16="http://schemas.microsoft.com/office/drawing/2014/main" id="{70568573-D900-3F87-6C59-0B653AF79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126" y="1134958"/>
            <a:ext cx="5420970" cy="547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09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948B1-84DA-3A64-0B75-A940572E5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8355E7-D98F-D8B2-9176-EB0080553C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1" y="1481168"/>
            <a:ext cx="11227429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Quiz #4: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Fill in the blank: Sleep is like ______ for your body.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DC0DAD-BCBE-AA14-12C3-6BC483A03796}"/>
              </a:ext>
            </a:extLst>
          </p:cNvPr>
          <p:cNvSpPr txBox="1"/>
          <p:nvPr/>
        </p:nvSpPr>
        <p:spPr>
          <a:xfrm>
            <a:off x="229234" y="3429000"/>
            <a:ext cx="580262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spcAft>
                <a:spcPts val="1200"/>
              </a:spcAft>
              <a:buClr>
                <a:srgbClr val="CF222B"/>
              </a:buClr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Fuel</a:t>
            </a:r>
          </a:p>
          <a:p>
            <a:pPr marL="347472" indent="-347472">
              <a:spcAft>
                <a:spcPts val="1200"/>
              </a:spcAft>
              <a:buClr>
                <a:srgbClr val="CF222B"/>
              </a:buClr>
              <a:buFontTx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A video game</a:t>
            </a:r>
          </a:p>
          <a:p>
            <a:pPr marL="347472" indent="-347472">
              <a:spcAft>
                <a:spcPts val="1200"/>
              </a:spcAft>
              <a:buClr>
                <a:srgbClr val="CF222B"/>
              </a:buClr>
              <a:buFontTx/>
              <a:buAutoNum type="alphaLcParenR"/>
            </a:pPr>
            <a:r>
              <a:rPr lang="en-US" sz="2400" b="1" dirty="0">
                <a:latin typeface="Lub Dub Medium" panose="020B0603030403020204" pitchFamily="34" charset="0"/>
              </a:rPr>
              <a:t>A phone charger</a:t>
            </a:r>
          </a:p>
        </p:txBody>
      </p:sp>
      <p:pic>
        <p:nvPicPr>
          <p:cNvPr id="6" name="Picture 5" descr="A cartoon of a person with his hands up with speedometer.">
            <a:extLst>
              <a:ext uri="{FF2B5EF4-FFF2-40B4-BE49-F238E27FC236}">
                <a16:creationId xmlns:a16="http://schemas.microsoft.com/office/drawing/2014/main" id="{57E5774C-837E-198B-B93A-73FF3E75A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167" y="1961484"/>
            <a:ext cx="8100851" cy="489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86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A0C33-9F51-A39E-C7E6-EAE4C6C68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47876C-ED34-705C-D542-FCAE7F1F45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2" y="1481169"/>
            <a:ext cx="11043424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Wrap 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E983E2-6700-DD1F-FD78-4135474DA97B}"/>
              </a:ext>
            </a:extLst>
          </p:cNvPr>
          <p:cNvSpPr txBox="1"/>
          <p:nvPr/>
        </p:nvSpPr>
        <p:spPr>
          <a:xfrm>
            <a:off x="418143" y="2449918"/>
            <a:ext cx="355378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Sleep = energy, growth, and health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Aim for 8–10 hours every night</a:t>
            </a:r>
          </a:p>
          <a:p>
            <a:pPr marL="342900" indent="-342900">
              <a:spcAft>
                <a:spcPts val="1200"/>
              </a:spcAft>
              <a:buClr>
                <a:srgbClr val="CF222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Power up your body with good sleep!</a:t>
            </a:r>
            <a:endParaRPr lang="en-US" sz="2400" b="1" dirty="0">
              <a:solidFill>
                <a:srgbClr val="CF222B"/>
              </a:solidFill>
              <a:latin typeface="Lub Dub Medium" panose="020B0603030403020204" pitchFamily="34" charset="0"/>
            </a:endParaRPr>
          </a:p>
        </p:txBody>
      </p:sp>
      <p:pic>
        <p:nvPicPr>
          <p:cNvPr id="8" name="Picture 7" descr="A child sleeping with a pillow and cats">
            <a:extLst>
              <a:ext uri="{FF2B5EF4-FFF2-40B4-BE49-F238E27FC236}">
                <a16:creationId xmlns:a16="http://schemas.microsoft.com/office/drawing/2014/main" id="{7CAF4D01-0AF6-5584-E945-9E2902B09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48" y="613039"/>
            <a:ext cx="9381852" cy="624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eab0fb5-f7ff-48b4-a0d0-9f76ef96ecf9}" enabled="0" method="" siteId="{ceab0fb5-f7ff-48b4-a0d0-9f76ef96ecf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505</Words>
  <Application>Microsoft Office PowerPoint</Application>
  <PresentationFormat>Widescreen</PresentationFormat>
  <Paragraphs>66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Lub Dub Heavy</vt:lpstr>
      <vt:lpstr>Lub Dub Medium</vt:lpstr>
      <vt:lpstr>Office Theme</vt:lpstr>
      <vt:lpstr>Sleep Tight:</vt:lpstr>
      <vt:lpstr>Why Sleep Matters</vt:lpstr>
      <vt:lpstr>Growing Power</vt:lpstr>
      <vt:lpstr>Quiz #1: What happens while you sleep?</vt:lpstr>
      <vt:lpstr>Sleep &amp; Heart Health</vt:lpstr>
      <vt:lpstr>How Much Sleep Do You Need?</vt:lpstr>
      <vt:lpstr>Quiz #2: Teens only need 5 hours of sleep per night.</vt:lpstr>
      <vt:lpstr>Barriers to Sleep</vt:lpstr>
      <vt:lpstr>Quiz #3: What should you do with your phone before bed?</vt:lpstr>
      <vt:lpstr>Healthy Sleep Habits</vt:lpstr>
      <vt:lpstr>Quiz #4: Fill in the blank: Sleep is like ______ for your body.</vt:lpstr>
      <vt:lpstr>Wrap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Sleep Tight:</dc:title>
  <dc:creator>Travis Entrekin (NAT Field Campaigns - NC Consultant)</dc:creator>
  <cp:lastModifiedBy>Poornima Ramesh</cp:lastModifiedBy>
  <cp:revision>37</cp:revision>
  <dcterms:created xsi:type="dcterms:W3CDTF">2025-09-05T00:29:10Z</dcterms:created>
  <dcterms:modified xsi:type="dcterms:W3CDTF">2025-12-12T11:23:31Z</dcterms:modified>
</cp:coreProperties>
</file>