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4" r:id="rId4"/>
    <p:sldId id="258" r:id="rId5"/>
    <p:sldId id="259" r:id="rId6"/>
    <p:sldId id="260" r:id="rId7"/>
    <p:sldId id="261" r:id="rId8"/>
    <p:sldId id="278" r:id="rId9"/>
    <p:sldId id="279" r:id="rId10"/>
    <p:sldId id="265" r:id="rId11"/>
    <p:sldId id="280"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56471" autoAdjust="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Today we’re going to talk about food—not just any food, but how the food you eat is like </a:t>
            </a:r>
            <a:r>
              <a:rPr lang="en-US" i="1" dirty="0"/>
              <a:t>super fuel</a:t>
            </a:r>
            <a:r>
              <a:rPr lang="en-US" dirty="0"/>
              <a:t> for your body. Just like a car needs the right kind of gas to run, your body needs the right kind of food to play, learn, and grow.”</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 gives us the energy to do everything—school, sports, and fun with friends. Eating healthy also helps us feel our best. But remember—balance is the key! You can enjoy a treat sometimes, but the most important thing is making healthy choices most of the time.”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C80CA-C28A-3E13-B29F-307EC98A0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EE7D9-A5B0-0691-D8E9-653DF6537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197C0-E5A6-AEBB-09FD-E08C8AF9010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“Think of your plate as a rainbow—more colors usually means healthier foods.”</a:t>
            </a:r>
          </a:p>
        </p:txBody>
      </p:sp>
      <p:sp>
        <p:nvSpPr>
          <p:cNvPr id="4" name="Slide Number Placeholder 3">
            <a:extLst>
              <a:ext uri="{FF2B5EF4-FFF2-40B4-BE49-F238E27FC236}">
                <a16:creationId xmlns:a16="http://schemas.microsoft.com/office/drawing/2014/main" id="{58421AB2-7831-908E-92E2-C08E11C9A0F4}"/>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267494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Quiz #1</a:t>
            </a:r>
            <a:r>
              <a:rPr lang="en-US" dirty="0"/>
              <a:t>: “Which is the best snack choice?</a:t>
            </a:r>
          </a:p>
          <a:p>
            <a:br>
              <a:rPr lang="en-US" dirty="0"/>
            </a:br>
            <a:r>
              <a:rPr lang="en-US" dirty="0"/>
              <a:t>a) Chips &amp; soda</a:t>
            </a:r>
            <a:br>
              <a:rPr lang="en-US" dirty="0"/>
            </a:br>
            <a:r>
              <a:rPr lang="en-US" dirty="0"/>
              <a:t>b) Fruit &amp; water</a:t>
            </a:r>
            <a:br>
              <a:rPr lang="en-US" dirty="0"/>
            </a:br>
            <a:r>
              <a:rPr lang="en-US" dirty="0"/>
              <a:t>c) Candy &amp; energy drink</a:t>
            </a:r>
          </a:p>
          <a:p>
            <a:br>
              <a:rPr lang="en-US" dirty="0"/>
            </a:br>
            <a:r>
              <a:rPr lang="en-US" dirty="0"/>
              <a:t>[Pause for answers.]</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(Correct Answer: b – Fruit &amp; water give energy without too much sugar or salt.)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bodies are smart! They tell us when we’re hungry and when we’re full. The key is listening. Eat when you’re hungry, stop when you feel satisfied—not stuffed. Sometimes people eat because they’re bored, sad, or stressed, but that’s not what our bodies really need</a:t>
            </a:r>
          </a:p>
        </p:txBody>
      </p:sp>
      <p:sp>
        <p:nvSpPr>
          <p:cNvPr id="4" name="Slide Number Placeholder 3"/>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or False: It’s healthy to eat until you feel stuffed.</a:t>
            </a:r>
          </a:p>
          <a:p>
            <a:br>
              <a:rPr lang="en-US" dirty="0"/>
            </a:br>
            <a:r>
              <a:rPr lang="en-US" dirty="0"/>
              <a:t>[Pause for answers.]</a:t>
            </a:r>
          </a:p>
          <a:p>
            <a:br>
              <a:rPr lang="en-US" dirty="0"/>
            </a:br>
            <a:r>
              <a:rPr lang="en-US" dirty="0"/>
              <a:t>The answer is False! Eating until you’re stuffed can make your body uncomfortable and tired.”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2128619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“Your body needs water like a plant needs rain. Sugary drinks don’t help—it’s like giving a plant soda instead of water.”</a:t>
            </a:r>
          </a:p>
        </p:txBody>
      </p:sp>
      <p:sp>
        <p:nvSpPr>
          <p:cNvPr id="4" name="Slide Number Placeholder 3"/>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1962907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A313E-131D-5B4E-D6F0-557FC5C5F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D166A-E9B3-BF78-7E7C-C889C9AC2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6C1D97-6274-BA46-C420-D5B8CB96796D}"/>
              </a:ext>
            </a:extLst>
          </p:cNvPr>
          <p:cNvSpPr>
            <a:spLocks noGrp="1"/>
          </p:cNvSpPr>
          <p:nvPr>
            <p:ph type="body" idx="1"/>
          </p:nvPr>
        </p:nvSpPr>
        <p:spPr/>
        <p:txBody>
          <a:bodyPr/>
          <a:lstStyle/>
          <a:p>
            <a:r>
              <a:rPr lang="en-US" dirty="0"/>
              <a:t>“Which drink is the healthiest?</a:t>
            </a:r>
          </a:p>
          <a:p>
            <a:br>
              <a:rPr lang="en-US" dirty="0"/>
            </a:br>
            <a:r>
              <a:rPr lang="en-US" dirty="0"/>
              <a:t>a) Soda</a:t>
            </a:r>
            <a:br>
              <a:rPr lang="en-US" dirty="0"/>
            </a:br>
            <a:r>
              <a:rPr lang="en-US" dirty="0"/>
              <a:t>b) Juice</a:t>
            </a:r>
            <a:br>
              <a:rPr lang="en-US" dirty="0"/>
            </a:br>
            <a:r>
              <a:rPr lang="en-US" dirty="0"/>
              <a:t>c) Water</a:t>
            </a:r>
          </a:p>
          <a:p>
            <a:br>
              <a:rPr lang="en-US" dirty="0"/>
            </a:br>
            <a:r>
              <a:rPr lang="en-US" dirty="0"/>
              <a:t>[Pause for answers.]</a:t>
            </a:r>
          </a:p>
          <a:p>
            <a:br>
              <a:rPr lang="en-US" dirty="0"/>
            </a:br>
            <a:r>
              <a:rPr lang="en-US" dirty="0"/>
              <a:t>The answer is c—water!”</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B53F088-9B64-6A2A-B641-18DA1F5B206E}"/>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3109403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1737B-8A60-0D2F-80AA-77C9B224C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0EE4D-6D13-1062-1049-FE7A3C721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ECBB9-141D-05D2-1F30-CF9AA5BF06F9}"/>
              </a:ext>
            </a:extLst>
          </p:cNvPr>
          <p:cNvSpPr>
            <a:spLocks noGrp="1"/>
          </p:cNvSpPr>
          <p:nvPr>
            <p:ph type="body" idx="1"/>
          </p:nvPr>
        </p:nvSpPr>
        <p:spPr/>
        <p:txBody>
          <a:bodyPr/>
          <a:lstStyle/>
          <a:p>
            <a:r>
              <a:rPr lang="en-US" dirty="0"/>
              <a:t>“Healthy eating is more fun when you do it together. Make meals with your family, try new recipes, or look up fun ideas at recipes.heart.org. Eating together also helps everyone slow down, talk, and enjoy meals more.”</a:t>
            </a:r>
          </a:p>
        </p:txBody>
      </p:sp>
      <p:sp>
        <p:nvSpPr>
          <p:cNvPr id="4" name="Slide Number Placeholder 3">
            <a:extLst>
              <a:ext uri="{FF2B5EF4-FFF2-40B4-BE49-F238E27FC236}">
                <a16:creationId xmlns:a16="http://schemas.microsoft.com/office/drawing/2014/main" id="{BC4EA759-0C01-25AD-93A3-08C8DA81E444}"/>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413768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“Healthy choices don’t have to be complicated. Small steps add up! Here are some easy swaps:</a:t>
            </a:r>
          </a:p>
          <a:p>
            <a:endParaRPr lang="en-US" dirty="0"/>
          </a:p>
          <a:p>
            <a:r>
              <a:rPr lang="en-US" dirty="0"/>
              <a:t>Choose fruit instead of candy.</a:t>
            </a:r>
          </a:p>
          <a:p>
            <a:r>
              <a:rPr lang="en-US" dirty="0"/>
              <a:t>Pick baked foods instead of fried.</a:t>
            </a:r>
          </a:p>
          <a:p>
            <a:r>
              <a:rPr lang="en-US" dirty="0"/>
              <a:t>Add one new veggie to dinner this week.</a:t>
            </a:r>
          </a:p>
          <a:p>
            <a:br>
              <a:rPr lang="en-US" dirty="0"/>
            </a:br>
            <a:r>
              <a:rPr lang="en-US" dirty="0"/>
              <a:t>These little changes make a big difference for your heart and your body.”</a:t>
            </a:r>
          </a:p>
        </p:txBody>
      </p:sp>
      <p:sp>
        <p:nvSpPr>
          <p:cNvPr id="4" name="Slide Number Placeholder 3"/>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4163190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EE369-57E9-1562-8BDB-58BCE5101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14326-669D-D3F5-FF4E-6AF37D3C92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739F9D-3C45-EAD3-91B7-E622DF9F3314}"/>
              </a:ext>
            </a:extLst>
          </p:cNvPr>
          <p:cNvSpPr>
            <a:spLocks noGrp="1"/>
          </p:cNvSpPr>
          <p:nvPr>
            <p:ph type="body" idx="1"/>
          </p:nvPr>
        </p:nvSpPr>
        <p:spPr/>
        <p:txBody>
          <a:bodyPr/>
          <a:lstStyle/>
          <a:p>
            <a:r>
              <a:rPr lang="en-US" dirty="0"/>
              <a:t>“Fill in the blank: Eating healthy is about ______.</a:t>
            </a:r>
          </a:p>
          <a:p>
            <a:br>
              <a:rPr lang="en-US" dirty="0"/>
            </a:br>
            <a:r>
              <a:rPr lang="en-US" dirty="0"/>
              <a:t>a) Eating only vegetables</a:t>
            </a:r>
            <a:br>
              <a:rPr lang="en-US" dirty="0"/>
            </a:br>
            <a:r>
              <a:rPr lang="en-US" dirty="0"/>
              <a:t>b) Balance</a:t>
            </a:r>
            <a:br>
              <a:rPr lang="en-US" dirty="0"/>
            </a:br>
            <a:r>
              <a:rPr lang="en-US" dirty="0"/>
              <a:t>c) Never eating treats</a:t>
            </a:r>
          </a:p>
          <a:p>
            <a:br>
              <a:rPr lang="en-US" dirty="0"/>
            </a:br>
            <a:r>
              <a:rPr lang="en-US" dirty="0"/>
              <a:t>[Pause for answers.]</a:t>
            </a:r>
          </a:p>
          <a:p>
            <a:br>
              <a:rPr lang="en-US" dirty="0"/>
            </a:br>
            <a:r>
              <a:rPr lang="en-US" dirty="0"/>
              <a:t>The correct answer is b—balance!”</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1CC827F-2F07-D16E-A799-AE4130B63959}"/>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28742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wrap it up. Healthy eating is </a:t>
            </a:r>
            <a:r>
              <a:rPr lang="en-US" i="1" dirty="0"/>
              <a:t>super fuel</a:t>
            </a:r>
            <a:r>
              <a:rPr lang="en-US" dirty="0"/>
              <a:t> for your body. </a:t>
            </a:r>
          </a:p>
          <a:p>
            <a:endParaRPr lang="en-US" dirty="0"/>
          </a:p>
          <a:p>
            <a:r>
              <a:rPr lang="en-US" dirty="0"/>
              <a:t>Remember:</a:t>
            </a:r>
          </a:p>
          <a:p>
            <a:r>
              <a:rPr lang="en-US" dirty="0"/>
              <a:t>Balance what you eat.</a:t>
            </a:r>
          </a:p>
          <a:p>
            <a:r>
              <a:rPr lang="en-US" dirty="0"/>
              <a:t>Listen to your body when it’s hungry or full.</a:t>
            </a:r>
          </a:p>
          <a:p>
            <a:r>
              <a:rPr lang="en-US" dirty="0"/>
              <a:t>Drink water—it’s the best fuel.</a:t>
            </a:r>
          </a:p>
          <a:p>
            <a:endParaRPr lang="en-US" dirty="0"/>
          </a:p>
          <a:p>
            <a:r>
              <a:rPr lang="en-US" dirty="0"/>
              <a:t>You have the power to make choices that keep you strong, healthy, and ready to take on anything. Thanks for joining me for this Super Fuel talk</a:t>
            </a:r>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218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A blue and white background&#10;&#10;AI-generated content may be incorrect.">
            <a:extLst>
              <a:ext uri="{FF2B5EF4-FFF2-40B4-BE49-F238E27FC236}">
                <a16:creationId xmlns:a16="http://schemas.microsoft.com/office/drawing/2014/main" id="{2B861B33-4D72-913F-1BEF-F200EA1C38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blue background with a white border&#10;&#10;AI-generated content may be incorrect.">
            <a:extLst>
              <a:ext uri="{FF2B5EF4-FFF2-40B4-BE49-F238E27FC236}">
                <a16:creationId xmlns:a16="http://schemas.microsoft.com/office/drawing/2014/main" id="{C19B6A88-92DC-4D29-0726-64E1CF3575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55D99BBF-CBCA-F44A-2A07-BFCCAEF1C0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734" y="107069"/>
            <a:ext cx="1968753" cy="767348"/>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merican Heart Association, Kids Heart Challenge™, American Heart Challenge™ Logo.">
            <a:extLst>
              <a:ext uri="{FF2B5EF4-FFF2-40B4-BE49-F238E27FC236}">
                <a16:creationId xmlns:a16="http://schemas.microsoft.com/office/drawing/2014/main" id="{98B7EC9C-E358-0AD4-17A7-D343560AE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41" y="205988"/>
            <a:ext cx="2707009" cy="1055094"/>
          </a:xfrm>
          <a:prstGeom prst="rect">
            <a:avLst/>
          </a:prstGeom>
        </p:spPr>
      </p:pic>
      <p:pic>
        <p:nvPicPr>
          <p:cNvPr id="23" name="Picture 22" descr="American Heart Association Life's Essential 8™ Logo.">
            <a:extLst>
              <a:ext uri="{FF2B5EF4-FFF2-40B4-BE49-F238E27FC236}">
                <a16:creationId xmlns:a16="http://schemas.microsoft.com/office/drawing/2014/main" id="{7A2A9A97-D6EA-C912-6EE4-2B19FB883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525" y="245745"/>
            <a:ext cx="2039829" cy="581351"/>
          </a:xfrm>
          <a:prstGeom prst="rect">
            <a:avLst/>
          </a:prstGeom>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412241" y="2609883"/>
            <a:ext cx="12244295" cy="20928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Super Fuel:</a:t>
            </a:r>
            <a:endParaRPr kumimoji="0" lang="en-US" sz="1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21314" y="4545378"/>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How Food Powers Your Body</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382394" y="5403945"/>
            <a:ext cx="12060936" cy="652232"/>
          </a:xfrm>
          <a:prstGeom prst="rect">
            <a:avLst/>
          </a:prstGeom>
          <a:solidFill>
            <a:srgbClr val="00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81282" y="5492721"/>
            <a:ext cx="10506456" cy="461665"/>
          </a:xfrm>
          <a:prstGeom prst="rect">
            <a:avLst/>
          </a:prstGeom>
          <a:noFill/>
        </p:spPr>
        <p:txBody>
          <a:bodyPr wrap="square" rtlCol="0">
            <a:spAutoFit/>
          </a:bodyPr>
          <a:lstStyle/>
          <a:p>
            <a:pPr algn="r"/>
            <a:r>
              <a:rPr lang="en-US" sz="2400" b="1" i="1" dirty="0">
                <a:solidFill>
                  <a:schemeClr val="bg1"/>
                </a:solidFill>
                <a:latin typeface="Lub Dub Medium" panose="020B0603030403020204" pitchFamily="34" charset="0"/>
              </a:rPr>
              <a:t>Presented by the American Heart Association &amp; NFL PLAY 60</a:t>
            </a:r>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940121-882D-4056-5E1C-4D4387E3F1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363" y="1200150"/>
            <a:ext cx="6551437" cy="5657850"/>
          </a:xfrm>
          <a:prstGeom prst="rect">
            <a:avLst/>
          </a:prstGeom>
        </p:spPr>
      </p:pic>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1" y="1443069"/>
            <a:ext cx="483013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Food Matters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418138" y="3069878"/>
            <a:ext cx="4572962" cy="2564805"/>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Food gives us energy for  school, sports, and play.</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Eating healthy helps us feel good and be our best selves.</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Balance is key: It’s okay to enjoy a treat sometimes.</a:t>
            </a:r>
          </a:p>
        </p:txBody>
      </p:sp>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E04F-DCF0-E68B-AED5-9B91B3C45A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E61CE41-8718-421E-9D0A-85A935AE83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1222264"/>
            <a:ext cx="5403691" cy="5403691"/>
          </a:xfrm>
          <a:prstGeom prst="rect">
            <a:avLst/>
          </a:prstGeom>
        </p:spPr>
      </p:pic>
      <p:sp>
        <p:nvSpPr>
          <p:cNvPr id="4" name="Title 3">
            <a:extLst>
              <a:ext uri="{FF2B5EF4-FFF2-40B4-BE49-F238E27FC236}">
                <a16:creationId xmlns:a16="http://schemas.microsoft.com/office/drawing/2014/main" id="{8D553AB4-85D9-99A1-E8F2-9B69DB14D78E}"/>
              </a:ext>
            </a:extLst>
          </p:cNvPr>
          <p:cNvSpPr txBox="1">
            <a:spLocks noGrp="1"/>
          </p:cNvSpPr>
          <p:nvPr>
            <p:ph type="title" idx="4294967295"/>
          </p:nvPr>
        </p:nvSpPr>
        <p:spPr>
          <a:xfrm>
            <a:off x="418142" y="1481169"/>
            <a:ext cx="6685689"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Build a Healthy Plate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DE63496-1B0D-A087-A8FD-1219AF60052D}"/>
              </a:ext>
            </a:extLst>
          </p:cNvPr>
          <p:cNvSpPr txBox="1"/>
          <p:nvPr/>
        </p:nvSpPr>
        <p:spPr>
          <a:xfrm>
            <a:off x="418143" y="2416941"/>
            <a:ext cx="5525458" cy="2195473"/>
          </a:xfrm>
          <a:prstGeom prst="rect">
            <a:avLst/>
          </a:prstGeom>
          <a:noFill/>
        </p:spPr>
        <p:txBody>
          <a:bodyPr wrap="square" rtlCol="0">
            <a:spAutoFit/>
          </a:bodyPr>
          <a:lstStyle/>
          <a:p>
            <a:pPr marL="457200" indent="-4572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Enjoy: fruits, vegetables, whole grains, beans, lean proteins, fish.</a:t>
            </a:r>
          </a:p>
          <a:p>
            <a:pPr marL="457200" indent="-4572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Limit: soda, chips, fried foods, sweets.</a:t>
            </a:r>
          </a:p>
          <a:p>
            <a:pPr marL="457200" indent="-4572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Avoid: trans fats, like those in fried snacks and packaged baked goods.</a:t>
            </a:r>
          </a:p>
        </p:txBody>
      </p:sp>
    </p:spTree>
    <p:extLst>
      <p:ext uri="{BB962C8B-B14F-4D97-AF65-F5344CB8AC3E}">
        <p14:creationId xmlns:p14="http://schemas.microsoft.com/office/powerpoint/2010/main" val="162355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456C5BA-9F38-4B5F-801B-DBC5E44BC74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316" y="1107870"/>
            <a:ext cx="7314021" cy="5769180"/>
          </a:xfrm>
          <a:prstGeom prst="rect">
            <a:avLst/>
          </a:prstGeom>
        </p:spPr>
      </p:pic>
      <p:sp>
        <p:nvSpPr>
          <p:cNvPr id="4" name="Title 3">
            <a:extLst>
              <a:ext uri="{FF2B5EF4-FFF2-40B4-BE49-F238E27FC236}">
                <a16:creationId xmlns:a16="http://schemas.microsoft.com/office/drawing/2014/main" id="{B8FF8339-5748-44A2-973D-3B507C02B92F}"/>
              </a:ext>
            </a:extLst>
          </p:cNvPr>
          <p:cNvSpPr txBox="1">
            <a:spLocks noGrp="1"/>
          </p:cNvSpPr>
          <p:nvPr>
            <p:ph type="title" idx="4294967295"/>
          </p:nvPr>
        </p:nvSpPr>
        <p:spPr>
          <a:xfrm>
            <a:off x="418142" y="1462118"/>
            <a:ext cx="6687508"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#1: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is the best snack choice?</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7" name="Group 6" descr="Choose the correct option">
            <a:extLst>
              <a:ext uri="{FF2B5EF4-FFF2-40B4-BE49-F238E27FC236}">
                <a16:creationId xmlns:a16="http://schemas.microsoft.com/office/drawing/2014/main" id="{A15BA812-4B72-2864-0654-C5FFCFC2CB3F}"/>
              </a:ext>
            </a:extLst>
          </p:cNvPr>
          <p:cNvGrpSpPr/>
          <p:nvPr/>
        </p:nvGrpSpPr>
        <p:grpSpPr>
          <a:xfrm>
            <a:off x="418142" y="3136553"/>
            <a:ext cx="5802621" cy="1752724"/>
            <a:chOff x="418142" y="4228341"/>
            <a:chExt cx="5802621" cy="1752724"/>
          </a:xfrm>
        </p:grpSpPr>
        <p:sp>
          <p:nvSpPr>
            <p:cNvPr id="8" name="TextBox 7">
              <a:extLst>
                <a:ext uri="{FF2B5EF4-FFF2-40B4-BE49-F238E27FC236}">
                  <a16:creationId xmlns:a16="http://schemas.microsoft.com/office/drawing/2014/main" id="{02F5B53D-E2B5-F0D5-8AC3-005C9DAD55DC}"/>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Chips &amp; soda</a:t>
              </a:r>
            </a:p>
          </p:txBody>
        </p:sp>
        <p:sp>
          <p:nvSpPr>
            <p:cNvPr id="9" name="TextBox 8">
              <a:extLst>
                <a:ext uri="{FF2B5EF4-FFF2-40B4-BE49-F238E27FC236}">
                  <a16:creationId xmlns:a16="http://schemas.microsoft.com/office/drawing/2014/main" id="{A92969F4-066A-6CA5-E7AA-6D0C92BB0525}"/>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Candy &amp; juice</a:t>
              </a:r>
            </a:p>
          </p:txBody>
        </p:sp>
      </p:grpSp>
      <p:sp>
        <p:nvSpPr>
          <p:cNvPr id="2" name="TextBox 1">
            <a:extLst>
              <a:ext uri="{FF2B5EF4-FFF2-40B4-BE49-F238E27FC236}">
                <a16:creationId xmlns:a16="http://schemas.microsoft.com/office/drawing/2014/main" id="{D084EA70-B567-55FC-5F16-81A12BEACC79}"/>
              </a:ext>
            </a:extLst>
          </p:cNvPr>
          <p:cNvSpPr txBox="1"/>
          <p:nvPr/>
        </p:nvSpPr>
        <p:spPr>
          <a:xfrm>
            <a:off x="418142" y="3708854"/>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Fruit &amp; water</a:t>
            </a:r>
          </a:p>
        </p:txBody>
      </p:sp>
    </p:spTree>
    <p:extLst>
      <p:ext uri="{BB962C8B-B14F-4D97-AF65-F5344CB8AC3E}">
        <p14:creationId xmlns:p14="http://schemas.microsoft.com/office/powerpoint/2010/main" val="9026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87764C5-A7BE-407A-B02E-D306CC35514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0213" y="693841"/>
            <a:ext cx="4882885" cy="6606215"/>
          </a:xfrm>
          <a:prstGeom prst="rect">
            <a:avLst/>
          </a:prstGeom>
        </p:spPr>
      </p:pic>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418142" y="1481169"/>
            <a:ext cx="7246276"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Listening to Your Body</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418142" y="2407416"/>
            <a:ext cx="7246275" cy="959237"/>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Eat when you’re hungry, stop when you’re full.</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Notice if you’re eating because of boredom or stress.</a:t>
            </a:r>
          </a:p>
        </p:txBody>
      </p:sp>
    </p:spTree>
    <p:extLst>
      <p:ext uri="{BB962C8B-B14F-4D97-AF65-F5344CB8AC3E}">
        <p14:creationId xmlns:p14="http://schemas.microsoft.com/office/powerpoint/2010/main" val="19431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892E-FB9A-9D36-36A2-E67C448B7E3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A5B7192-7694-4A6D-B302-9FA267F28A3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01435" y="1530247"/>
            <a:ext cx="6319151" cy="4718919"/>
          </a:xfrm>
          <a:prstGeom prst="rect">
            <a:avLst/>
          </a:prstGeom>
        </p:spPr>
      </p:pic>
      <p:sp>
        <p:nvSpPr>
          <p:cNvPr id="4" name="Title 3">
            <a:extLst>
              <a:ext uri="{FF2B5EF4-FFF2-40B4-BE49-F238E27FC236}">
                <a16:creationId xmlns:a16="http://schemas.microsoft.com/office/drawing/2014/main" id="{8E73041A-8D81-3CC6-FA1F-3D168AB7F68B}"/>
              </a:ext>
            </a:extLst>
          </p:cNvPr>
          <p:cNvSpPr txBox="1">
            <a:spLocks noGrp="1"/>
          </p:cNvSpPr>
          <p:nvPr>
            <p:ph type="title" idx="4294967295"/>
          </p:nvPr>
        </p:nvSpPr>
        <p:spPr>
          <a:xfrm>
            <a:off x="418142" y="1481168"/>
            <a:ext cx="5486401"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#2: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It’s healthy to eat until you feel stuffed.</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6F41569B-95B7-1982-20B5-AB3BC57E4859}"/>
              </a:ext>
            </a:extLst>
          </p:cNvPr>
          <p:cNvSpPr txBox="1"/>
          <p:nvPr/>
        </p:nvSpPr>
        <p:spPr>
          <a:xfrm>
            <a:off x="418142" y="4528156"/>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2" name="TextBox 1">
            <a:extLst>
              <a:ext uri="{FF2B5EF4-FFF2-40B4-BE49-F238E27FC236}">
                <a16:creationId xmlns:a16="http://schemas.microsoft.com/office/drawing/2014/main" id="{F4871278-F6E3-1D09-9644-302335DAF0F8}"/>
              </a:ext>
            </a:extLst>
          </p:cNvPr>
          <p:cNvSpPr txBox="1"/>
          <p:nvPr/>
        </p:nvSpPr>
        <p:spPr>
          <a:xfrm>
            <a:off x="418142" y="5109982"/>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38853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FE5D-BE0C-35FB-5392-AC71766080C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08E8D27-6043-494F-86EC-41DD10D5C2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253" y="1138046"/>
            <a:ext cx="5503990" cy="5503990"/>
          </a:xfrm>
          <a:prstGeom prst="rect">
            <a:avLst/>
          </a:prstGeom>
        </p:spPr>
      </p:pic>
      <p:sp>
        <p:nvSpPr>
          <p:cNvPr id="4" name="Title 3">
            <a:extLst>
              <a:ext uri="{FF2B5EF4-FFF2-40B4-BE49-F238E27FC236}">
                <a16:creationId xmlns:a16="http://schemas.microsoft.com/office/drawing/2014/main" id="{BD1EC450-8DA3-F244-F214-F7D65940DC40}"/>
              </a:ext>
            </a:extLst>
          </p:cNvPr>
          <p:cNvSpPr txBox="1">
            <a:spLocks noGrp="1"/>
          </p:cNvSpPr>
          <p:nvPr>
            <p:ph type="title" idx="4294967295"/>
          </p:nvPr>
        </p:nvSpPr>
        <p:spPr>
          <a:xfrm>
            <a:off x="418142" y="1481169"/>
            <a:ext cx="575521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Drinks Matter Too</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74B2E70C-DF4A-03B8-3F95-89C9A0021148}"/>
              </a:ext>
            </a:extLst>
          </p:cNvPr>
          <p:cNvSpPr txBox="1"/>
          <p:nvPr/>
        </p:nvSpPr>
        <p:spPr>
          <a:xfrm>
            <a:off x="418142" y="2445516"/>
            <a:ext cx="5755218" cy="1328569"/>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Sugary drinks like soda, sweet tea, and flavored milk add extra sugar.</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Best choices: water and low-fat milk.</a:t>
            </a:r>
          </a:p>
        </p:txBody>
      </p:sp>
    </p:spTree>
    <p:extLst>
      <p:ext uri="{BB962C8B-B14F-4D97-AF65-F5344CB8AC3E}">
        <p14:creationId xmlns:p14="http://schemas.microsoft.com/office/powerpoint/2010/main" val="5193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288BC-1AEC-D4F9-D09C-4949E94712F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3B00DD6-914B-4F12-803C-1DE1E018B2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3888" y="230684"/>
            <a:ext cx="7374935" cy="7374935"/>
          </a:xfrm>
          <a:prstGeom prst="rect">
            <a:avLst/>
          </a:prstGeom>
        </p:spPr>
      </p:pic>
      <p:sp>
        <p:nvSpPr>
          <p:cNvPr id="4" name="Title 3">
            <a:extLst>
              <a:ext uri="{FF2B5EF4-FFF2-40B4-BE49-F238E27FC236}">
                <a16:creationId xmlns:a16="http://schemas.microsoft.com/office/drawing/2014/main" id="{5FEC353F-2996-57A4-5A52-BD21813F45CA}"/>
              </a:ext>
            </a:extLst>
          </p:cNvPr>
          <p:cNvSpPr txBox="1">
            <a:spLocks noGrp="1"/>
          </p:cNvSpPr>
          <p:nvPr>
            <p:ph type="title" idx="4294967295"/>
          </p:nvPr>
        </p:nvSpPr>
        <p:spPr>
          <a:xfrm>
            <a:off x="418143" y="1481168"/>
            <a:ext cx="5316386"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drink is the healthiest?</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3" name="Group 2" descr="Choose the correct option">
            <a:extLst>
              <a:ext uri="{FF2B5EF4-FFF2-40B4-BE49-F238E27FC236}">
                <a16:creationId xmlns:a16="http://schemas.microsoft.com/office/drawing/2014/main" id="{36CB131A-A3C6-15E3-0297-0E2DBC17EB75}"/>
              </a:ext>
            </a:extLst>
          </p:cNvPr>
          <p:cNvGrpSpPr/>
          <p:nvPr/>
        </p:nvGrpSpPr>
        <p:grpSpPr>
          <a:xfrm>
            <a:off x="418142" y="3789492"/>
            <a:ext cx="6405396" cy="1170898"/>
            <a:chOff x="418142" y="3789492"/>
            <a:chExt cx="6405396" cy="1170898"/>
          </a:xfrm>
        </p:grpSpPr>
        <p:sp>
          <p:nvSpPr>
            <p:cNvPr id="2" name="TextBox 1">
              <a:extLst>
                <a:ext uri="{FF2B5EF4-FFF2-40B4-BE49-F238E27FC236}">
                  <a16:creationId xmlns:a16="http://schemas.microsoft.com/office/drawing/2014/main" id="{70225F88-2E0A-3BF6-E8EA-BBCE2D523150}"/>
                </a:ext>
              </a:extLst>
            </p:cNvPr>
            <p:cNvSpPr txBox="1"/>
            <p:nvPr/>
          </p:nvSpPr>
          <p:spPr>
            <a:xfrm>
              <a:off x="418142" y="4371318"/>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Soda</a:t>
              </a:r>
            </a:p>
          </p:txBody>
        </p:sp>
        <p:sp>
          <p:nvSpPr>
            <p:cNvPr id="8" name="TextBox 7">
              <a:extLst>
                <a:ext uri="{FF2B5EF4-FFF2-40B4-BE49-F238E27FC236}">
                  <a16:creationId xmlns:a16="http://schemas.microsoft.com/office/drawing/2014/main" id="{8CEACEC6-CC9E-AD56-1F28-A1316049E2ED}"/>
                </a:ext>
              </a:extLst>
            </p:cNvPr>
            <p:cNvSpPr txBox="1"/>
            <p:nvPr/>
          </p:nvSpPr>
          <p:spPr>
            <a:xfrm>
              <a:off x="418142" y="3789492"/>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Sports drink</a:t>
              </a:r>
            </a:p>
          </p:txBody>
        </p:sp>
      </p:grpSp>
      <p:sp>
        <p:nvSpPr>
          <p:cNvPr id="9" name="TextBox 8">
            <a:extLst>
              <a:ext uri="{FF2B5EF4-FFF2-40B4-BE49-F238E27FC236}">
                <a16:creationId xmlns:a16="http://schemas.microsoft.com/office/drawing/2014/main" id="{A0C6D801-EDD0-A3D8-FE17-C9A32EACAFD5}"/>
              </a:ext>
            </a:extLst>
          </p:cNvPr>
          <p:cNvSpPr txBox="1"/>
          <p:nvPr/>
        </p:nvSpPr>
        <p:spPr>
          <a:xfrm>
            <a:off x="418142" y="4953144"/>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Water</a:t>
            </a:r>
          </a:p>
        </p:txBody>
      </p:sp>
    </p:spTree>
    <p:extLst>
      <p:ext uri="{BB962C8B-B14F-4D97-AF65-F5344CB8AC3E}">
        <p14:creationId xmlns:p14="http://schemas.microsoft.com/office/powerpoint/2010/main" val="387885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99C70-8C4A-046E-2D07-E2ED3447650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82E27E7-74DF-435D-9B70-75A2905BB10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0421" y="1481169"/>
            <a:ext cx="7121579" cy="4740427"/>
          </a:xfrm>
          <a:prstGeom prst="rect">
            <a:avLst/>
          </a:prstGeom>
        </p:spPr>
      </p:pic>
      <p:sp>
        <p:nvSpPr>
          <p:cNvPr id="4" name="Title 3">
            <a:extLst>
              <a:ext uri="{FF2B5EF4-FFF2-40B4-BE49-F238E27FC236}">
                <a16:creationId xmlns:a16="http://schemas.microsoft.com/office/drawing/2014/main" id="{7AF3E8DF-4F36-F9E2-CFF1-E7DA1DAACFC5}"/>
              </a:ext>
            </a:extLst>
          </p:cNvPr>
          <p:cNvSpPr txBox="1">
            <a:spLocks noGrp="1"/>
          </p:cNvSpPr>
          <p:nvPr>
            <p:ph type="title" idx="4294967295"/>
          </p:nvPr>
        </p:nvSpPr>
        <p:spPr>
          <a:xfrm>
            <a:off x="418142" y="1481169"/>
            <a:ext cx="5017713"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Family &amp; Fun</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9EE29DA8-D423-97A1-3088-8DE9AAA67078}"/>
              </a:ext>
            </a:extLst>
          </p:cNvPr>
          <p:cNvSpPr txBox="1"/>
          <p:nvPr/>
        </p:nvSpPr>
        <p:spPr>
          <a:xfrm>
            <a:off x="418142" y="2359791"/>
            <a:ext cx="5017713" cy="1826141"/>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Make meals together.</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Try new recipes (recipes.heart.org).</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Eating together makes meals   more fun and healthy.</a:t>
            </a:r>
          </a:p>
        </p:txBody>
      </p:sp>
    </p:spTree>
    <p:extLst>
      <p:ext uri="{BB962C8B-B14F-4D97-AF65-F5344CB8AC3E}">
        <p14:creationId xmlns:p14="http://schemas.microsoft.com/office/powerpoint/2010/main" val="4214156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F1FD-82DF-E5CD-19F5-A7C887890C3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B92FBA07-7E31-4E21-9C83-20D95207EE4D}"/>
              </a:ext>
              <a:ext uri="{C183D7F6-B498-43B3-948B-1728B52AA6E4}">
                <adec:decorative xmlns:adec="http://schemas.microsoft.com/office/drawing/2017/decorative" val="1"/>
              </a:ext>
            </a:extLst>
          </p:cNvPr>
          <p:cNvGrpSpPr/>
          <p:nvPr/>
        </p:nvGrpSpPr>
        <p:grpSpPr>
          <a:xfrm>
            <a:off x="5867782" y="1580438"/>
            <a:ext cx="5678708" cy="4530880"/>
            <a:chOff x="5682820" y="1552867"/>
            <a:chExt cx="6052065" cy="4680281"/>
          </a:xfrm>
        </p:grpSpPr>
        <p:pic>
          <p:nvPicPr>
            <p:cNvPr id="11" name="Picture 10" descr="A close up of a carrot&#10;&#10;AI-generated content may be incorrect.">
              <a:extLst>
                <a:ext uri="{FF2B5EF4-FFF2-40B4-BE49-F238E27FC236}">
                  <a16:creationId xmlns:a16="http://schemas.microsoft.com/office/drawing/2014/main" id="{B5806107-4490-40A8-9527-7F0A1C41D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9607" y="1860965"/>
              <a:ext cx="1245278" cy="4220484"/>
            </a:xfrm>
            <a:prstGeom prst="rect">
              <a:avLst/>
            </a:prstGeom>
          </p:spPr>
        </p:pic>
        <p:pic>
          <p:nvPicPr>
            <p:cNvPr id="14" name="Picture 13" descr="A red tomato with green leaves&#10;&#10;AI-generated content may be incorrect.">
              <a:extLst>
                <a:ext uri="{FF2B5EF4-FFF2-40B4-BE49-F238E27FC236}">
                  <a16:creationId xmlns:a16="http://schemas.microsoft.com/office/drawing/2014/main" id="{6BFB6FFB-FBCC-42F5-A8FA-D86B76C3F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2513" y="1569871"/>
              <a:ext cx="2093775" cy="2401336"/>
            </a:xfrm>
            <a:prstGeom prst="rect">
              <a:avLst/>
            </a:prstGeom>
          </p:spPr>
        </p:pic>
        <p:pic>
          <p:nvPicPr>
            <p:cNvPr id="15" name="Picture 14" descr="A yellow liquid on a black background&#10;&#10;AI-generated content may be incorrect.">
              <a:extLst>
                <a:ext uri="{FF2B5EF4-FFF2-40B4-BE49-F238E27FC236}">
                  <a16:creationId xmlns:a16="http://schemas.microsoft.com/office/drawing/2014/main" id="{2237B745-888B-4E4E-B42F-BD7A174E7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9963" y="4343110"/>
              <a:ext cx="4246056" cy="1890038"/>
            </a:xfrm>
            <a:prstGeom prst="rect">
              <a:avLst/>
            </a:prstGeom>
          </p:spPr>
        </p:pic>
        <p:pic>
          <p:nvPicPr>
            <p:cNvPr id="16" name="Picture 15" descr="A red pepper with green stem&#10;&#10;AI-generated content may be incorrect.">
              <a:extLst>
                <a:ext uri="{FF2B5EF4-FFF2-40B4-BE49-F238E27FC236}">
                  <a16:creationId xmlns:a16="http://schemas.microsoft.com/office/drawing/2014/main" id="{D3B8F6E9-59CF-44FB-B095-E39CE05EA2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2820" y="1552867"/>
              <a:ext cx="2284628" cy="2995924"/>
            </a:xfrm>
            <a:prstGeom prst="rect">
              <a:avLst/>
            </a:prstGeom>
          </p:spPr>
        </p:pic>
      </p:grpSp>
      <p:sp>
        <p:nvSpPr>
          <p:cNvPr id="2" name="Title 1">
            <a:extLst>
              <a:ext uri="{FF2B5EF4-FFF2-40B4-BE49-F238E27FC236}">
                <a16:creationId xmlns:a16="http://schemas.microsoft.com/office/drawing/2014/main" id="{20AA4087-7795-6978-9387-2D877FB9BC96}"/>
              </a:ext>
            </a:extLst>
          </p:cNvPr>
          <p:cNvSpPr txBox="1">
            <a:spLocks noGrp="1"/>
          </p:cNvSpPr>
          <p:nvPr>
            <p:ph type="title" idx="4294967295"/>
          </p:nvPr>
        </p:nvSpPr>
        <p:spPr>
          <a:xfrm>
            <a:off x="418141" y="1481169"/>
            <a:ext cx="11045952"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Tips for Everyday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Choices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A77CAE9A-F40E-2D83-FFF2-481878448FFE}"/>
              </a:ext>
            </a:extLst>
          </p:cNvPr>
          <p:cNvSpPr txBox="1"/>
          <p:nvPr/>
        </p:nvSpPr>
        <p:spPr>
          <a:xfrm>
            <a:off x="381382" y="3050829"/>
            <a:ext cx="5148072" cy="1826141"/>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Swap candy for fruit. </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Choose baked over fried. </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Add one new veggie to dinner this week.</a:t>
            </a:r>
          </a:p>
        </p:txBody>
      </p:sp>
    </p:spTree>
    <p:extLst>
      <p:ext uri="{BB962C8B-B14F-4D97-AF65-F5344CB8AC3E}">
        <p14:creationId xmlns:p14="http://schemas.microsoft.com/office/powerpoint/2010/main" val="959909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B2AFD-91EB-D0AC-8583-0B6B0EFCD71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2A83DCF-0E80-4369-8CFF-A74E4AB9BBD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9498" y="1114514"/>
            <a:ext cx="8596580" cy="5731053"/>
          </a:xfrm>
          <a:prstGeom prst="rect">
            <a:avLst/>
          </a:prstGeom>
        </p:spPr>
      </p:pic>
      <p:sp>
        <p:nvSpPr>
          <p:cNvPr id="4" name="Title 3">
            <a:extLst>
              <a:ext uri="{FF2B5EF4-FFF2-40B4-BE49-F238E27FC236}">
                <a16:creationId xmlns:a16="http://schemas.microsoft.com/office/drawing/2014/main" id="{6C26ECF2-70EF-1AE5-6DA4-354E0D5C8735}"/>
              </a:ext>
            </a:extLst>
          </p:cNvPr>
          <p:cNvSpPr txBox="1">
            <a:spLocks noGrp="1"/>
          </p:cNvSpPr>
          <p:nvPr>
            <p:ph type="title" idx="4294967295"/>
          </p:nvPr>
        </p:nvSpPr>
        <p:spPr>
          <a:xfrm>
            <a:off x="418143" y="1481168"/>
            <a:ext cx="5270436"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#4: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Fill in the blank: Eating healthy is about ______.</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5" name="Group 4" descr="Choose the correct option">
            <a:extLst>
              <a:ext uri="{FF2B5EF4-FFF2-40B4-BE49-F238E27FC236}">
                <a16:creationId xmlns:a16="http://schemas.microsoft.com/office/drawing/2014/main" id="{26436DD6-092E-AC64-A0CA-2C4D1F7D4871}"/>
              </a:ext>
            </a:extLst>
          </p:cNvPr>
          <p:cNvGrpSpPr/>
          <p:nvPr/>
        </p:nvGrpSpPr>
        <p:grpSpPr>
          <a:xfrm>
            <a:off x="418142" y="4528156"/>
            <a:ext cx="5802621" cy="1752724"/>
            <a:chOff x="418142" y="4528156"/>
            <a:chExt cx="5802621" cy="1752724"/>
          </a:xfrm>
        </p:grpSpPr>
        <p:sp>
          <p:nvSpPr>
            <p:cNvPr id="8" name="TextBox 7">
              <a:extLst>
                <a:ext uri="{FF2B5EF4-FFF2-40B4-BE49-F238E27FC236}">
                  <a16:creationId xmlns:a16="http://schemas.microsoft.com/office/drawing/2014/main" id="{EBDE9307-BB7D-90C0-C326-1DD08AE0CBF5}"/>
                </a:ext>
              </a:extLst>
            </p:cNvPr>
            <p:cNvSpPr txBox="1"/>
            <p:nvPr/>
          </p:nvSpPr>
          <p:spPr>
            <a:xfrm>
              <a:off x="418142" y="4528156"/>
              <a:ext cx="5802621" cy="589072"/>
            </a:xfrm>
            <a:prstGeom prst="rect">
              <a:avLst/>
            </a:prstGeom>
            <a:noFill/>
          </p:spPr>
          <p:txBody>
            <a:bodyPr wrap="square" rtlCol="0">
              <a:spAutoFit/>
            </a:bodyPr>
            <a:lstStyle/>
            <a:p>
              <a:pPr marL="457200" indent="-457200">
                <a:lnSpc>
                  <a:spcPct val="150000"/>
                </a:lnSpc>
                <a:buClr>
                  <a:srgbClr val="CF222B"/>
                </a:buClr>
                <a:buSzPct val="100000"/>
                <a:buFont typeface="+mj-lt"/>
                <a:buAutoNum type="alphaLcParenR"/>
              </a:pPr>
              <a:r>
                <a:rPr lang="en-US" sz="2400" b="1" dirty="0">
                  <a:latin typeface="Lub Dub Medium" panose="020B0603030403020204" pitchFamily="34" charset="0"/>
                </a:rPr>
                <a:t>Being perfect</a:t>
              </a:r>
            </a:p>
          </p:txBody>
        </p:sp>
        <p:sp>
          <p:nvSpPr>
            <p:cNvPr id="9" name="TextBox 8">
              <a:extLst>
                <a:ext uri="{FF2B5EF4-FFF2-40B4-BE49-F238E27FC236}">
                  <a16:creationId xmlns:a16="http://schemas.microsoft.com/office/drawing/2014/main" id="{64F544F7-6ED9-6827-6E0E-0B0C8EB80B2D}"/>
                </a:ext>
              </a:extLst>
            </p:cNvPr>
            <p:cNvSpPr txBox="1"/>
            <p:nvPr/>
          </p:nvSpPr>
          <p:spPr>
            <a:xfrm>
              <a:off x="418142" y="5691808"/>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Never having treats</a:t>
              </a:r>
            </a:p>
          </p:txBody>
        </p:sp>
      </p:grpSp>
      <p:sp>
        <p:nvSpPr>
          <p:cNvPr id="2" name="TextBox 1">
            <a:extLst>
              <a:ext uri="{FF2B5EF4-FFF2-40B4-BE49-F238E27FC236}">
                <a16:creationId xmlns:a16="http://schemas.microsoft.com/office/drawing/2014/main" id="{90C13E19-E75D-E84E-5FDD-DA48B268E49C}"/>
              </a:ext>
            </a:extLst>
          </p:cNvPr>
          <p:cNvSpPr txBox="1"/>
          <p:nvPr/>
        </p:nvSpPr>
        <p:spPr>
          <a:xfrm>
            <a:off x="418142" y="5109982"/>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Balance</a:t>
            </a:r>
          </a:p>
        </p:txBody>
      </p:sp>
    </p:spTree>
    <p:extLst>
      <p:ext uri="{BB962C8B-B14F-4D97-AF65-F5344CB8AC3E}">
        <p14:creationId xmlns:p14="http://schemas.microsoft.com/office/powerpoint/2010/main" val="401504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A17DE2E6-EA5F-4A1D-AA48-AE91FDAEFA4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9854" y="1083117"/>
            <a:ext cx="5695443" cy="569544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481169"/>
            <a:ext cx="489241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1" y="2449918"/>
            <a:ext cx="4702499" cy="2564805"/>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Healthy eating = Super fuel for  your body.</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Balance, listen to your body, and drink water.</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You have the power to choose foods that keep you strong!</a:t>
            </a:r>
          </a:p>
        </p:txBody>
      </p:sp>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1574</TotalTime>
  <Words>877</Words>
  <Application>Microsoft Office PowerPoint</Application>
  <PresentationFormat>Widescreen</PresentationFormat>
  <Paragraphs>93</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Super Fuel:</vt:lpstr>
      <vt:lpstr>Why Food Matters</vt:lpstr>
      <vt:lpstr>Build a Healthy Plate</vt:lpstr>
      <vt:lpstr>Quiz #1: Which is the best snack choice?</vt:lpstr>
      <vt:lpstr>Listening to Your Body</vt:lpstr>
      <vt:lpstr>Quiz #2: It’s healthy to eat until you feel stuffed.</vt:lpstr>
      <vt:lpstr>Drinks Matter Too</vt:lpstr>
      <vt:lpstr>Quiz #3:  Which drink is the healthiest?</vt:lpstr>
      <vt:lpstr>Family &amp; Fun</vt:lpstr>
      <vt:lpstr>Tips for Everyday  Choices</vt:lpstr>
      <vt:lpstr>Quiz #4: Fill in the blank: Eating healthy is about ______.</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Travis Entrekin (NAT Field Campaigns - NC Consultant)</dc:creator>
  <cp:lastModifiedBy>Sai Charan Gode</cp:lastModifiedBy>
  <cp:revision>77</cp:revision>
  <dcterms:created xsi:type="dcterms:W3CDTF">2025-09-05T00:29:10Z</dcterms:created>
  <dcterms:modified xsi:type="dcterms:W3CDTF">2025-11-21T09:12:57Z</dcterms:modified>
</cp:coreProperties>
</file>