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1" r:id="rId6"/>
    <p:sldId id="260" r:id="rId7"/>
    <p:sldId id="263" r:id="rId8"/>
    <p:sldId id="271" r:id="rId9"/>
    <p:sldId id="265" r:id="rId10"/>
    <p:sldId id="273" r:id="rId11"/>
    <p:sldId id="262"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67582" autoAdjust="0"/>
  </p:normalViewPr>
  <p:slideViewPr>
    <p:cSldViewPr snapToGrid="0">
      <p:cViewPr varScale="1">
        <p:scale>
          <a:sx n="67" d="100"/>
          <a:sy n="67" d="100"/>
        </p:scale>
        <p:origin x="64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Today we’re going to have a little ‘sweet talk’ about sugar. We all know sugar tastes good, but did you know too much sugar can actually cause big problems in your body? Let’s learn how sugar works, where it hides, and how to make smart choices.”</a:t>
            </a:r>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304166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people think sugar is just in candy, cookies, or soda. But sugar is sneaky! It can also be in bread, pasta, rice, even potatoes. When we eat too much, it can hurt our blood vessels, liver, and kidneys. So it’s important to know where sugar hides.”</a:t>
            </a: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317215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see what you think: True or False — Sugar is only found in candy and desserts?”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[Pause for answers.]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“False! Sugar can be in everyday foods like bread and pasta too.”</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1991565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see what you think: True or False — Sugar is only found in candy and desserts?”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[Pause for answers.]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“False! Sugar can be in everyday foods like bread and pasta too.”</a:t>
            </a:r>
          </a:p>
        </p:txBody>
      </p:sp>
      <p:sp>
        <p:nvSpPr>
          <p:cNvPr id="4" name="Slide Number Placeholder 3"/>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2136759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“Think of insulin like a key that opens doors in your body so sugar can go inside and give you energy.”</a:t>
            </a:r>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1962907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a question: What does insulin do?</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a) Makes food taste sweet</a:t>
            </a:r>
            <a:br>
              <a:rPr lang="en-US" dirty="0"/>
            </a:br>
            <a:r>
              <a:rPr lang="en-US" dirty="0"/>
              <a:t>b) Unlocks cells so sugar can give energy</a:t>
            </a:r>
            <a:br>
              <a:rPr lang="en-US" dirty="0"/>
            </a:br>
            <a:r>
              <a:rPr lang="en-US" dirty="0"/>
              <a:t>c) Cleans your blood</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[Pause for answers.]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The correct answer is b! Insulin unlocks cells so sugar can fuel your body.”</a:t>
            </a:r>
          </a:p>
        </p:txBody>
      </p:sp>
      <p:sp>
        <p:nvSpPr>
          <p:cNvPr id="4" name="Slide Number Placeholder 3"/>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2128619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a person’s body can’t make or use insulin the right way. That’s called diabetes. With Type 1 diabetes, the pancreas doesn’t make insulin at all—no key. With Type 2 diabetes, the body has insulin, but it doesn’t work well—like a key that doesn’t fit. Either way, sugar can’t get into the cells the way it should.”</a:t>
            </a:r>
          </a:p>
        </p:txBody>
      </p:sp>
      <p:sp>
        <p:nvSpPr>
          <p:cNvPr id="4" name="Slide Number Placeholder 3"/>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581331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1B156-DFDF-98C9-4B07-B2C82FBC0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4658F3-848F-B3BA-6449-637DBAE0C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C523C4-14C9-D318-9293-4235F84B78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“Which type of diabetes is when the body has trouble using insulin properly?</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a) Type 1</a:t>
            </a:r>
            <a:br>
              <a:rPr lang="en-US" dirty="0"/>
            </a:br>
            <a:r>
              <a:rPr lang="en-US" dirty="0"/>
              <a:t>b) Type 2</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[Pause for answers.]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The answer is b! Type 2 diabetes happens when the body doesn’t use insulin the right way.”</a:t>
            </a: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467B631-3C70-7FFD-7ACF-8D9A92B9746C}"/>
              </a:ext>
            </a:extLst>
          </p:cNvPr>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3071687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“Diabetes </a:t>
            </a:r>
            <a:r>
              <a:rPr lang="en-US" dirty="0"/>
              <a:t>“Which type of diabetes is when the body has trouble using insulin properly?</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a) Type 1</a:t>
            </a:r>
            <a:br>
              <a:rPr lang="en-US" dirty="0"/>
            </a:br>
            <a:r>
              <a:rPr lang="en-US" dirty="0"/>
              <a:t>b) Type 2</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[Pause for answers.]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The answer is b! Type 2 diabetes happens when the body doesn’t use insulin the right way.”</a:t>
            </a:r>
          </a:p>
          <a:p>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4163190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06486-BA48-14BB-9F86-17E6D047B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7D67B-EC6B-1D2D-309D-98B8292EAD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DCB51-79F7-54F5-821E-C3D646C6F701}"/>
              </a:ext>
            </a:extLst>
          </p:cNvPr>
          <p:cNvSpPr>
            <a:spLocks noGrp="1"/>
          </p:cNvSpPr>
          <p:nvPr>
            <p:ph type="body" idx="1"/>
          </p:nvPr>
        </p:nvSpPr>
        <p:spPr/>
        <p:txBody>
          <a:bodyPr/>
          <a:lstStyle/>
          <a:p>
            <a:r>
              <a:rPr lang="en-US" dirty="0"/>
              <a:t>“So what can we do every day to stay healthy?</a:t>
            </a:r>
          </a:p>
          <a:p>
            <a:r>
              <a:rPr lang="en-US" dirty="0"/>
              <a:t>Eat less added sugar</a:t>
            </a:r>
          </a:p>
          <a:p>
            <a:r>
              <a:rPr lang="en-US" dirty="0"/>
              <a:t>Drink water instead of soda or sugary drinks</a:t>
            </a:r>
          </a:p>
          <a:p>
            <a:r>
              <a:rPr lang="en-US" dirty="0"/>
              <a:t>Stay active—run, play, dance, ride your bike.</a:t>
            </a:r>
          </a:p>
          <a:p>
            <a:r>
              <a:rPr lang="en-US" dirty="0"/>
              <a:t>These choices protect your body and help it work the way it’s supposed to.”</a:t>
            </a:r>
          </a:p>
        </p:txBody>
      </p:sp>
      <p:sp>
        <p:nvSpPr>
          <p:cNvPr id="4" name="Slide Number Placeholder 3">
            <a:extLst>
              <a:ext uri="{FF2B5EF4-FFF2-40B4-BE49-F238E27FC236}">
                <a16:creationId xmlns:a16="http://schemas.microsoft.com/office/drawing/2014/main" id="{2444D629-9B08-C571-242E-357F1D7009F4}"/>
              </a:ext>
            </a:extLst>
          </p:cNvPr>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2552569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in the blank: The best drink to keep your body healthy is _____.</a:t>
            </a:r>
          </a:p>
          <a:p>
            <a:br>
              <a:rPr lang="en-US" dirty="0"/>
            </a:br>
            <a:r>
              <a:rPr lang="en-US" dirty="0"/>
              <a:t>a) Soda</a:t>
            </a:r>
            <a:br>
              <a:rPr lang="en-US" dirty="0"/>
            </a:br>
            <a:r>
              <a:rPr lang="en-US" dirty="0"/>
              <a:t>b) Juice</a:t>
            </a:r>
            <a:br>
              <a:rPr lang="en-US" dirty="0"/>
            </a:br>
            <a:r>
              <a:rPr lang="en-US" dirty="0"/>
              <a:t>c) Water</a:t>
            </a:r>
          </a:p>
          <a:p>
            <a:br>
              <a:rPr lang="en-US" dirty="0"/>
            </a:br>
            <a:r>
              <a:rPr lang="en-US" dirty="0"/>
              <a:t>[Pause for answers.]</a:t>
            </a:r>
          </a:p>
          <a:p>
            <a:br>
              <a:rPr lang="en-US" dirty="0"/>
            </a:br>
            <a:r>
              <a:rPr lang="en-US" dirty="0"/>
              <a:t>The answer is c—water! Your body loves water more than anything else.”</a:t>
            </a:r>
          </a:p>
        </p:txBody>
      </p:sp>
      <p:sp>
        <p:nvSpPr>
          <p:cNvPr id="4" name="Slide Number Placeholder 3"/>
          <p:cNvSpPr>
            <a:spLocks noGrp="1"/>
          </p:cNvSpPr>
          <p:nvPr>
            <p:ph type="sldNum" sz="quarter" idx="5"/>
          </p:nvPr>
        </p:nvSpPr>
        <p:spPr/>
        <p:txBody>
          <a:bodyPr/>
          <a:lstStyle/>
          <a:p>
            <a:fld id="{B53561B2-32BC-48BE-9671-9D4E2916961A}" type="slidenum">
              <a:rPr lang="en-US" smtClean="0"/>
              <a:t>11</a:t>
            </a:fld>
            <a:endParaRPr lang="en-US"/>
          </a:p>
        </p:txBody>
      </p:sp>
    </p:spTree>
    <p:extLst>
      <p:ext uri="{BB962C8B-B14F-4D97-AF65-F5344CB8AC3E}">
        <p14:creationId xmlns:p14="http://schemas.microsoft.com/office/powerpoint/2010/main" val="2989479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wrap it up: Sugar is fuel for your body, but too much is harmful. Insulin is the key that helps sugar do its job. And healthy choices—like eating smart, moving your body, and drinking water—help protect your future. Thanks for joining me for this sweet talk!”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12</a:t>
            </a:fld>
            <a:endParaRPr lang="en-US"/>
          </a:p>
        </p:txBody>
      </p:sp>
    </p:spTree>
    <p:extLst>
      <p:ext uri="{BB962C8B-B14F-4D97-AF65-F5344CB8AC3E}">
        <p14:creationId xmlns:p14="http://schemas.microsoft.com/office/powerpoint/2010/main" val="22358521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A blue and white background&#10;&#10;AI-generated content may be incorrect.">
            <a:extLst>
              <a:ext uri="{FF2B5EF4-FFF2-40B4-BE49-F238E27FC236}">
                <a16:creationId xmlns:a16="http://schemas.microsoft.com/office/drawing/2014/main" id="{261B655A-BEFE-796C-8D73-480D0FD778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descr="A blue swirls and round objects&#10;&#10;AI-generated content may be incorrect.">
            <a:extLst>
              <a:ext uri="{FF2B5EF4-FFF2-40B4-BE49-F238E27FC236}">
                <a16:creationId xmlns:a16="http://schemas.microsoft.com/office/drawing/2014/main" id="{BCAF726F-0E11-E964-5535-DBB74476D2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descr="A black and white logo&#10;&#10;AI-generated content may be incorrect.">
            <a:extLst>
              <a:ext uri="{FF2B5EF4-FFF2-40B4-BE49-F238E27FC236}">
                <a16:creationId xmlns:a16="http://schemas.microsoft.com/office/drawing/2014/main" id="{55D99BBF-CBCA-F44A-2A07-BFCCAEF1C0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734" y="107069"/>
            <a:ext cx="1968753" cy="767348"/>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merican Heart Association, Kids Heart Challenge™, American Heart Challenge™ Logo.">
            <a:extLst>
              <a:ext uri="{FF2B5EF4-FFF2-40B4-BE49-F238E27FC236}">
                <a16:creationId xmlns:a16="http://schemas.microsoft.com/office/drawing/2014/main" id="{98B7EC9C-E358-0AD4-17A7-D343560AE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741" y="205988"/>
            <a:ext cx="2707009" cy="1055094"/>
          </a:xfrm>
          <a:prstGeom prst="rect">
            <a:avLst/>
          </a:prstGeom>
        </p:spPr>
      </p:pic>
      <p:pic>
        <p:nvPicPr>
          <p:cNvPr id="23" name="Picture 22" descr="American Heart Association Life's Essential 8™ Logo.">
            <a:extLst>
              <a:ext uri="{FF2B5EF4-FFF2-40B4-BE49-F238E27FC236}">
                <a16:creationId xmlns:a16="http://schemas.microsoft.com/office/drawing/2014/main" id="{7A2A9A97-D6EA-C912-6EE4-2B19FB883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8525" y="245745"/>
            <a:ext cx="2039829" cy="581351"/>
          </a:xfrm>
          <a:prstGeom prst="rect">
            <a:avLst/>
          </a:prstGeom>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9955" y="2959346"/>
            <a:ext cx="10840479" cy="1785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Sweet Talk: </a:t>
            </a:r>
            <a:endParaRPr kumimoji="0" lang="en-US" sz="11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1" y="4545378"/>
            <a:ext cx="10712586" cy="830997"/>
          </a:xfrm>
          <a:prstGeom prst="rect">
            <a:avLst/>
          </a:prstGeom>
          <a:noFill/>
        </p:spPr>
        <p:txBody>
          <a:bodyPr wrap="square" rtlCol="0">
            <a:spAutoFit/>
          </a:bodyPr>
          <a:lstStyle/>
          <a:p>
            <a:pPr algn="r"/>
            <a:r>
              <a:rPr lang="en-US" sz="4700" b="1" dirty="0">
                <a:latin typeface="Lub Dub Medium" panose="020B0603030403020204" pitchFamily="34" charset="0"/>
              </a:rPr>
              <a:t>What Sugar Does in Your Body</a:t>
            </a:r>
            <a:endParaRPr lang="en-US" sz="4700" dirty="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1478604" y="5403945"/>
            <a:ext cx="12089934" cy="652232"/>
          </a:xfrm>
          <a:prstGeom prst="rect">
            <a:avLst/>
          </a:prstGeom>
          <a:solidFill>
            <a:srgbClr val="0088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0A7660-CBC7-04BA-C7B3-0D77A9F6327B}"/>
              </a:ext>
            </a:extLst>
          </p:cNvPr>
          <p:cNvSpPr txBox="1"/>
          <p:nvPr/>
        </p:nvSpPr>
        <p:spPr>
          <a:xfrm>
            <a:off x="31411" y="5408220"/>
            <a:ext cx="10506456" cy="584775"/>
          </a:xfrm>
          <a:prstGeom prst="rect">
            <a:avLst/>
          </a:prstGeom>
          <a:noFill/>
        </p:spPr>
        <p:txBody>
          <a:bodyPr wrap="square" rtlCol="0">
            <a:spAutoFit/>
          </a:bodyPr>
          <a:lstStyle/>
          <a:p>
            <a:pPr algn="r"/>
            <a:r>
              <a:rPr lang="en-US" sz="3200" b="1" i="1" dirty="0">
                <a:solidFill>
                  <a:schemeClr val="bg1"/>
                </a:solidFill>
                <a:latin typeface="Lub Dub Medium" panose="020B0603030403020204" pitchFamily="34" charset="0"/>
              </a:rPr>
              <a:t>Fuel your body the healthy way</a:t>
            </a:r>
            <a:endParaRPr lang="en-US" sz="3200" dirty="0">
              <a:solidFill>
                <a:schemeClr val="bg1"/>
              </a:solidFill>
              <a:latin typeface="Lub Dub Medium" panose="020B0603030403020204" pitchFamily="34" charset="0"/>
            </a:endParaRPr>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85E8B7-011E-A5F6-282E-2DD722DB247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3999" y="1260611"/>
            <a:ext cx="6630095" cy="5187132"/>
          </a:xfrm>
          <a:prstGeom prst="rect">
            <a:avLst/>
          </a:prstGeom>
        </p:spPr>
      </p:pic>
      <p:sp>
        <p:nvSpPr>
          <p:cNvPr id="5" name="Title 4">
            <a:extLst>
              <a:ext uri="{FF2B5EF4-FFF2-40B4-BE49-F238E27FC236}">
                <a16:creationId xmlns:a16="http://schemas.microsoft.com/office/drawing/2014/main" id="{E2665250-F319-F16B-B2B5-5FB98A753C13}"/>
              </a:ext>
            </a:extLst>
          </p:cNvPr>
          <p:cNvSpPr txBox="1">
            <a:spLocks noGrp="1"/>
          </p:cNvSpPr>
          <p:nvPr>
            <p:ph type="title" idx="4294967295"/>
          </p:nvPr>
        </p:nvSpPr>
        <p:spPr>
          <a:xfrm>
            <a:off x="418142" y="1500625"/>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Where Sugar Hides</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C85B303-9826-D89C-EA4E-CD928B2DBCDE}"/>
              </a:ext>
            </a:extLst>
          </p:cNvPr>
          <p:cNvSpPr txBox="1"/>
          <p:nvPr/>
        </p:nvSpPr>
        <p:spPr>
          <a:xfrm>
            <a:off x="380042" y="2465033"/>
            <a:ext cx="5058733" cy="1826141"/>
          </a:xfrm>
          <a:prstGeom prst="rect">
            <a:avLst/>
          </a:prstGeom>
          <a:noFill/>
        </p:spPr>
        <p:txBody>
          <a:bodyPr wrap="square" rtlCol="0">
            <a:spAutoFit/>
          </a:bodyPr>
          <a:lstStyle/>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Candy, cakes, cookies = sugar</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Also in bread, pasta, rice, potatoes</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Too much sugar hurts blood vessels, liver, and kidneys</a:t>
            </a:r>
          </a:p>
        </p:txBody>
      </p:sp>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93BB6-EC93-5EF5-B94F-B58F62E9865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499098A-2A9A-E7A8-0063-DED6737D004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5677" y="1217667"/>
            <a:ext cx="5258181" cy="5258181"/>
          </a:xfrm>
          <a:prstGeom prst="rect">
            <a:avLst/>
          </a:prstGeom>
        </p:spPr>
      </p:pic>
      <p:sp>
        <p:nvSpPr>
          <p:cNvPr id="5" name="Title 4">
            <a:extLst>
              <a:ext uri="{FF2B5EF4-FFF2-40B4-BE49-F238E27FC236}">
                <a16:creationId xmlns:a16="http://schemas.microsoft.com/office/drawing/2014/main" id="{E2BC409F-6D83-A855-F282-FB451978211A}"/>
              </a:ext>
            </a:extLst>
          </p:cNvPr>
          <p:cNvSpPr txBox="1">
            <a:spLocks noGrp="1"/>
          </p:cNvSpPr>
          <p:nvPr>
            <p:ph type="title" idx="4294967295"/>
          </p:nvPr>
        </p:nvSpPr>
        <p:spPr>
          <a:xfrm>
            <a:off x="418142" y="1481168"/>
            <a:ext cx="6492700"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#1: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Sugar is only found in </a:t>
            </a:r>
            <a:b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b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candy and desserts.</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4E888F45-EC82-504B-A7BB-B045A939FD17}"/>
              </a:ext>
            </a:extLst>
          </p:cNvPr>
          <p:cNvSpPr txBox="1"/>
          <p:nvPr/>
        </p:nvSpPr>
        <p:spPr>
          <a:xfrm>
            <a:off x="469451" y="3789492"/>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True</a:t>
            </a:r>
          </a:p>
        </p:txBody>
      </p:sp>
      <p:sp>
        <p:nvSpPr>
          <p:cNvPr id="3" name="TextBox 2">
            <a:extLst>
              <a:ext uri="{FF2B5EF4-FFF2-40B4-BE49-F238E27FC236}">
                <a16:creationId xmlns:a16="http://schemas.microsoft.com/office/drawing/2014/main" id="{05A35B05-A752-0F88-20AD-E3C4EC7F99EA}"/>
              </a:ext>
            </a:extLst>
          </p:cNvPr>
          <p:cNvSpPr txBox="1"/>
          <p:nvPr/>
        </p:nvSpPr>
        <p:spPr>
          <a:xfrm>
            <a:off x="469450" y="4374377"/>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False</a:t>
            </a:r>
          </a:p>
        </p:txBody>
      </p:sp>
    </p:spTree>
    <p:extLst>
      <p:ext uri="{BB962C8B-B14F-4D97-AF65-F5344CB8AC3E}">
        <p14:creationId xmlns:p14="http://schemas.microsoft.com/office/powerpoint/2010/main" val="90268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300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E84C8-AA2B-B579-5083-EA622126641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664079C-C40E-CCD0-5101-1F2099C05EA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7732" y="1725923"/>
            <a:ext cx="6504919" cy="4390753"/>
          </a:xfrm>
          <a:prstGeom prst="rect">
            <a:avLst/>
          </a:prstGeom>
        </p:spPr>
      </p:pic>
      <p:sp>
        <p:nvSpPr>
          <p:cNvPr id="4" name="Title 3">
            <a:extLst>
              <a:ext uri="{FF2B5EF4-FFF2-40B4-BE49-F238E27FC236}">
                <a16:creationId xmlns:a16="http://schemas.microsoft.com/office/drawing/2014/main" id="{BECBD9C3-F43C-CFA0-5E4A-DE110F11A531}"/>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Blood Sugar = Fuel</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B0C29D5-6E60-6FA6-0925-74AED89D9E30}"/>
              </a:ext>
            </a:extLst>
          </p:cNvPr>
          <p:cNvSpPr txBox="1"/>
          <p:nvPr/>
        </p:nvSpPr>
        <p:spPr>
          <a:xfrm>
            <a:off x="418142" y="2475106"/>
            <a:ext cx="4780023" cy="1328569"/>
          </a:xfrm>
          <a:prstGeom prst="rect">
            <a:avLst/>
          </a:prstGeom>
          <a:noFill/>
        </p:spPr>
        <p:txBody>
          <a:bodyPr wrap="square" rtlCol="0">
            <a:spAutoFit/>
          </a:bodyPr>
          <a:lstStyle/>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Glucose (sugar) = body’s fuel</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Like gas for a car - gives energy to run and play</a:t>
            </a:r>
          </a:p>
        </p:txBody>
      </p:sp>
    </p:spTree>
    <p:extLst>
      <p:ext uri="{BB962C8B-B14F-4D97-AF65-F5344CB8AC3E}">
        <p14:creationId xmlns:p14="http://schemas.microsoft.com/office/powerpoint/2010/main" val="194318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5FE5D-BE0C-35FB-5392-AC71766080C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8E2D5B7-1D20-E25B-1BAC-8796C422F34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0200" y="1300378"/>
            <a:ext cx="9715599" cy="5123397"/>
          </a:xfrm>
          <a:prstGeom prst="rect">
            <a:avLst/>
          </a:prstGeom>
        </p:spPr>
      </p:pic>
      <p:sp>
        <p:nvSpPr>
          <p:cNvPr id="4" name="Title 3">
            <a:extLst>
              <a:ext uri="{FF2B5EF4-FFF2-40B4-BE49-F238E27FC236}">
                <a16:creationId xmlns:a16="http://schemas.microsoft.com/office/drawing/2014/main" id="{BD1EC450-8DA3-F244-F214-F7D65940DC40}"/>
              </a:ext>
            </a:extLst>
          </p:cNvPr>
          <p:cNvSpPr txBox="1">
            <a:spLocks noGrp="1"/>
          </p:cNvSpPr>
          <p:nvPr>
            <p:ph type="title" idx="4294967295"/>
          </p:nvPr>
        </p:nvSpPr>
        <p:spPr>
          <a:xfrm>
            <a:off x="418142" y="1481169"/>
            <a:ext cx="5477211"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Insulin: The Key</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74B2E70C-DF4A-03B8-3F95-89C9A0021148}"/>
              </a:ext>
            </a:extLst>
          </p:cNvPr>
          <p:cNvSpPr txBox="1"/>
          <p:nvPr/>
        </p:nvSpPr>
        <p:spPr>
          <a:xfrm>
            <a:off x="418143" y="2312166"/>
            <a:ext cx="4134808" cy="1697901"/>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Insulin unlocks cells so sugar can give energy</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Without it, sugar stays in the blood → unhealthy</a:t>
            </a:r>
          </a:p>
        </p:txBody>
      </p:sp>
    </p:spTree>
    <p:extLst>
      <p:ext uri="{BB962C8B-B14F-4D97-AF65-F5344CB8AC3E}">
        <p14:creationId xmlns:p14="http://schemas.microsoft.com/office/powerpoint/2010/main" val="51930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7892E-FB9A-9D36-36A2-E67C448B7E3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48A6185-FD8F-9F4B-F9BA-F51C9010074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5574" y="1339332"/>
            <a:ext cx="5063448" cy="5063448"/>
          </a:xfrm>
          <a:prstGeom prst="rect">
            <a:avLst/>
          </a:prstGeom>
        </p:spPr>
      </p:pic>
      <p:sp>
        <p:nvSpPr>
          <p:cNvPr id="4" name="Title 3">
            <a:extLst>
              <a:ext uri="{FF2B5EF4-FFF2-40B4-BE49-F238E27FC236}">
                <a16:creationId xmlns:a16="http://schemas.microsoft.com/office/drawing/2014/main" id="{8E73041A-8D81-3CC6-FA1F-3D168AB7F68B}"/>
              </a:ext>
            </a:extLst>
          </p:cNvPr>
          <p:cNvSpPr txBox="1">
            <a:spLocks noGrp="1"/>
          </p:cNvSpPr>
          <p:nvPr>
            <p:ph type="title" idx="4294967295"/>
          </p:nvPr>
        </p:nvSpPr>
        <p:spPr>
          <a:xfrm>
            <a:off x="418142" y="1196279"/>
            <a:ext cx="5541540"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#2: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What does insulin do?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grpSp>
        <p:nvGrpSpPr>
          <p:cNvPr id="3" name="Group 2" descr="Choose the correct Option">
            <a:extLst>
              <a:ext uri="{FF2B5EF4-FFF2-40B4-BE49-F238E27FC236}">
                <a16:creationId xmlns:a16="http://schemas.microsoft.com/office/drawing/2014/main" id="{3A3A5946-FDD7-246B-248A-FEF751236235}"/>
              </a:ext>
            </a:extLst>
          </p:cNvPr>
          <p:cNvGrpSpPr/>
          <p:nvPr/>
        </p:nvGrpSpPr>
        <p:grpSpPr>
          <a:xfrm>
            <a:off x="418142" y="2726454"/>
            <a:ext cx="5802621" cy="1752724"/>
            <a:chOff x="418142" y="4228341"/>
            <a:chExt cx="5802621" cy="1752724"/>
          </a:xfrm>
        </p:grpSpPr>
        <p:sp>
          <p:nvSpPr>
            <p:cNvPr id="6" name="TextBox 5">
              <a:extLst>
                <a:ext uri="{FF2B5EF4-FFF2-40B4-BE49-F238E27FC236}">
                  <a16:creationId xmlns:a16="http://schemas.microsoft.com/office/drawing/2014/main" id="{6F41569B-95B7-1982-20B5-AB3BC57E4859}"/>
                </a:ext>
              </a:extLst>
            </p:cNvPr>
            <p:cNvSpPr txBox="1"/>
            <p:nvPr/>
          </p:nvSpPr>
          <p:spPr>
            <a:xfrm>
              <a:off x="418142" y="4228341"/>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Makes food taste sweet</a:t>
              </a:r>
            </a:p>
          </p:txBody>
        </p:sp>
        <p:sp>
          <p:nvSpPr>
            <p:cNvPr id="5" name="TextBox 4">
              <a:extLst>
                <a:ext uri="{FF2B5EF4-FFF2-40B4-BE49-F238E27FC236}">
                  <a16:creationId xmlns:a16="http://schemas.microsoft.com/office/drawing/2014/main" id="{0C700EA8-3F98-240E-C233-69F2D06BC699}"/>
                </a:ext>
              </a:extLst>
            </p:cNvPr>
            <p:cNvSpPr txBox="1"/>
            <p:nvPr/>
          </p:nvSpPr>
          <p:spPr>
            <a:xfrm>
              <a:off x="418142" y="5391993"/>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Cleans your blood</a:t>
              </a:r>
            </a:p>
          </p:txBody>
        </p:sp>
      </p:grpSp>
      <p:sp>
        <p:nvSpPr>
          <p:cNvPr id="2" name="TextBox 1">
            <a:extLst>
              <a:ext uri="{FF2B5EF4-FFF2-40B4-BE49-F238E27FC236}">
                <a16:creationId xmlns:a16="http://schemas.microsoft.com/office/drawing/2014/main" id="{F4871278-F6E3-1D09-9644-302335DAF0F8}"/>
              </a:ext>
            </a:extLst>
          </p:cNvPr>
          <p:cNvSpPr txBox="1"/>
          <p:nvPr/>
        </p:nvSpPr>
        <p:spPr>
          <a:xfrm>
            <a:off x="418142" y="3308280"/>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Unlocks cells so sugar can give energy</a:t>
            </a:r>
          </a:p>
        </p:txBody>
      </p:sp>
    </p:spTree>
    <p:extLst>
      <p:ext uri="{BB962C8B-B14F-4D97-AF65-F5344CB8AC3E}">
        <p14:creationId xmlns:p14="http://schemas.microsoft.com/office/powerpoint/2010/main" val="388536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1AE95-D03E-484A-CDFE-689A39BBA31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8A1CEC7-8B9E-E9D2-97E2-E6EFDAE5161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5450" y="1301965"/>
            <a:ext cx="6728408" cy="5046306"/>
          </a:xfrm>
          <a:prstGeom prst="rect">
            <a:avLst/>
          </a:prstGeom>
        </p:spPr>
      </p:pic>
      <p:sp>
        <p:nvSpPr>
          <p:cNvPr id="5" name="Title 4">
            <a:extLst>
              <a:ext uri="{FF2B5EF4-FFF2-40B4-BE49-F238E27FC236}">
                <a16:creationId xmlns:a16="http://schemas.microsoft.com/office/drawing/2014/main" id="{D8BBD6F1-1B25-6A73-FB94-E0D2BCE5B50A}"/>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Diabetes Basics</a:t>
            </a:r>
          </a:p>
        </p:txBody>
      </p:sp>
      <p:sp>
        <p:nvSpPr>
          <p:cNvPr id="6" name="TextBox 5">
            <a:extLst>
              <a:ext uri="{FF2B5EF4-FFF2-40B4-BE49-F238E27FC236}">
                <a16:creationId xmlns:a16="http://schemas.microsoft.com/office/drawing/2014/main" id="{80ABBD64-9DF9-9785-9268-BFA5926480DD}"/>
              </a:ext>
            </a:extLst>
          </p:cNvPr>
          <p:cNvSpPr txBox="1"/>
          <p:nvPr/>
        </p:nvSpPr>
        <p:spPr>
          <a:xfrm>
            <a:off x="381383" y="2360806"/>
            <a:ext cx="4266818" cy="1697901"/>
          </a:xfrm>
          <a:prstGeom prst="rect">
            <a:avLst/>
          </a:prstGeom>
          <a:noFill/>
        </p:spPr>
        <p:txBody>
          <a:bodyPr wrap="square" rtlCol="0">
            <a:spAutoFit/>
          </a:bodyPr>
          <a:lstStyle/>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Type 1: Pancreas doesn’t make insulin (no key at all)</a:t>
            </a:r>
          </a:p>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Type 2: Body can’t use insulin well (key doesn’t work)</a:t>
            </a:r>
          </a:p>
        </p:txBody>
      </p:sp>
    </p:spTree>
    <p:extLst>
      <p:ext uri="{BB962C8B-B14F-4D97-AF65-F5344CB8AC3E}">
        <p14:creationId xmlns:p14="http://schemas.microsoft.com/office/powerpoint/2010/main" val="2265461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FBBB6-88A4-0D23-D6EC-19D66B30B49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C7385BE-5BFF-16A5-F314-EE6E45D6752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2071" y="965777"/>
            <a:ext cx="5802621" cy="5802621"/>
          </a:xfrm>
          <a:prstGeom prst="rect">
            <a:avLst/>
          </a:prstGeom>
        </p:spPr>
      </p:pic>
      <p:sp>
        <p:nvSpPr>
          <p:cNvPr id="4" name="Title 3">
            <a:extLst>
              <a:ext uri="{FF2B5EF4-FFF2-40B4-BE49-F238E27FC236}">
                <a16:creationId xmlns:a16="http://schemas.microsoft.com/office/drawing/2014/main" id="{8E210DE9-4464-D696-02F4-804917E2E752}"/>
              </a:ext>
            </a:extLst>
          </p:cNvPr>
          <p:cNvSpPr txBox="1">
            <a:spLocks noGrp="1"/>
          </p:cNvSpPr>
          <p:nvPr>
            <p:ph type="title" idx="4294967295"/>
          </p:nvPr>
        </p:nvSpPr>
        <p:spPr>
          <a:xfrm>
            <a:off x="418141" y="1343318"/>
            <a:ext cx="6180243" cy="37856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#3: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Which type of diabetes is when the body has trouble using insulin properly?</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30CB3D77-1460-58F0-50AA-046713F15DD6}"/>
              </a:ext>
            </a:extLst>
          </p:cNvPr>
          <p:cNvSpPr txBox="1"/>
          <p:nvPr/>
        </p:nvSpPr>
        <p:spPr>
          <a:xfrm>
            <a:off x="469451" y="5128970"/>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Type 1</a:t>
            </a:r>
          </a:p>
        </p:txBody>
      </p:sp>
      <p:sp>
        <p:nvSpPr>
          <p:cNvPr id="3" name="TextBox 2">
            <a:extLst>
              <a:ext uri="{FF2B5EF4-FFF2-40B4-BE49-F238E27FC236}">
                <a16:creationId xmlns:a16="http://schemas.microsoft.com/office/drawing/2014/main" id="{28A4873A-5892-822A-B067-6FDFD349F4A7}"/>
              </a:ext>
            </a:extLst>
          </p:cNvPr>
          <p:cNvSpPr txBox="1"/>
          <p:nvPr/>
        </p:nvSpPr>
        <p:spPr>
          <a:xfrm>
            <a:off x="469450" y="5713855"/>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Type 2</a:t>
            </a:r>
          </a:p>
        </p:txBody>
      </p:sp>
    </p:spTree>
    <p:extLst>
      <p:ext uri="{BB962C8B-B14F-4D97-AF65-F5344CB8AC3E}">
        <p14:creationId xmlns:p14="http://schemas.microsoft.com/office/powerpoint/2010/main" val="63916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300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F1FD-82DF-E5CD-19F5-A7C887890C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9DF9E5F-EFE8-86A0-9417-17494D6A6EB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6147" y="1402404"/>
            <a:ext cx="8088548" cy="5392365"/>
          </a:xfrm>
          <a:prstGeom prst="rect">
            <a:avLst/>
          </a:prstGeom>
        </p:spPr>
      </p:pic>
      <p:sp>
        <p:nvSpPr>
          <p:cNvPr id="6" name="Title 5">
            <a:extLst>
              <a:ext uri="{FF2B5EF4-FFF2-40B4-BE49-F238E27FC236}">
                <a16:creationId xmlns:a16="http://schemas.microsoft.com/office/drawing/2014/main" id="{18ACBAD8-4261-616D-F3C1-0D74F46660AE}"/>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It Matters</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A77CAE9A-F40E-2D83-FFF2-481878448FFE}"/>
              </a:ext>
            </a:extLst>
          </p:cNvPr>
          <p:cNvSpPr txBox="1"/>
          <p:nvPr/>
        </p:nvSpPr>
        <p:spPr>
          <a:xfrm>
            <a:off x="391111" y="2389990"/>
            <a:ext cx="4790489" cy="1697901"/>
          </a:xfrm>
          <a:prstGeom prst="rect">
            <a:avLst/>
          </a:prstGeom>
          <a:noFill/>
        </p:spPr>
        <p:txBody>
          <a:bodyPr wrap="square" rtlCol="0">
            <a:spAutoFit/>
          </a:bodyPr>
          <a:lstStyle/>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Untreated diabetes can hurt eyes, nerves, kidneys, heart</a:t>
            </a:r>
          </a:p>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Healthy eating + </a:t>
            </a:r>
            <a:r>
              <a:rPr lang="en-US" sz="2400" b="1">
                <a:latin typeface="Lub Dub Medium" panose="020B0603030403020204" pitchFamily="34" charset="0"/>
              </a:rPr>
              <a:t>being active helps </a:t>
            </a:r>
            <a:r>
              <a:rPr lang="en-US" sz="2400" b="1" dirty="0">
                <a:latin typeface="Lub Dub Medium" panose="020B0603030403020204" pitchFamily="34" charset="0"/>
              </a:rPr>
              <a:t>prevent Type 2</a:t>
            </a:r>
          </a:p>
        </p:txBody>
      </p:sp>
    </p:spTree>
    <p:extLst>
      <p:ext uri="{BB962C8B-B14F-4D97-AF65-F5344CB8AC3E}">
        <p14:creationId xmlns:p14="http://schemas.microsoft.com/office/powerpoint/2010/main" val="959909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5FEEF-55E7-563A-02D9-CB046BCA246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926FC21-9047-0C4B-4ED9-449C9EA65FF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8894" y="910080"/>
            <a:ext cx="8133106" cy="5422070"/>
          </a:xfrm>
          <a:prstGeom prst="rect">
            <a:avLst/>
          </a:prstGeom>
        </p:spPr>
      </p:pic>
      <p:sp>
        <p:nvSpPr>
          <p:cNvPr id="2" name="Title 1">
            <a:extLst>
              <a:ext uri="{FF2B5EF4-FFF2-40B4-BE49-F238E27FC236}">
                <a16:creationId xmlns:a16="http://schemas.microsoft.com/office/drawing/2014/main" id="{F09409C1-2785-0C86-5D73-E63456F8CC8B}"/>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Healthy Habits</a:t>
            </a:r>
          </a:p>
        </p:txBody>
      </p:sp>
      <p:sp>
        <p:nvSpPr>
          <p:cNvPr id="3" name="TextBox 2">
            <a:extLst>
              <a:ext uri="{FF2B5EF4-FFF2-40B4-BE49-F238E27FC236}">
                <a16:creationId xmlns:a16="http://schemas.microsoft.com/office/drawing/2014/main" id="{DE5E7304-146F-E27A-19D9-E5454CA5F55D}"/>
              </a:ext>
            </a:extLst>
          </p:cNvPr>
          <p:cNvSpPr txBox="1"/>
          <p:nvPr/>
        </p:nvSpPr>
        <p:spPr>
          <a:xfrm>
            <a:off x="381383" y="2341350"/>
            <a:ext cx="5068258" cy="1456809"/>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Eat less added sugar</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Drink water instead of soda</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Stay active every day</a:t>
            </a:r>
          </a:p>
        </p:txBody>
      </p:sp>
    </p:spTree>
    <p:extLst>
      <p:ext uri="{BB962C8B-B14F-4D97-AF65-F5344CB8AC3E}">
        <p14:creationId xmlns:p14="http://schemas.microsoft.com/office/powerpoint/2010/main" val="1276320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9A801-544B-F924-A0D0-6213EBF1883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9103128-F8C4-DE52-115E-8D38E131583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0763" y="1138046"/>
            <a:ext cx="5503990" cy="5503990"/>
          </a:xfrm>
          <a:prstGeom prst="rect">
            <a:avLst/>
          </a:prstGeom>
        </p:spPr>
      </p:pic>
      <p:sp>
        <p:nvSpPr>
          <p:cNvPr id="6" name="Title 5">
            <a:extLst>
              <a:ext uri="{FF2B5EF4-FFF2-40B4-BE49-F238E27FC236}">
                <a16:creationId xmlns:a16="http://schemas.microsoft.com/office/drawing/2014/main" id="{642AF0E9-CF9E-E57A-6DC3-8ADE6245927A}"/>
              </a:ext>
            </a:extLst>
          </p:cNvPr>
          <p:cNvSpPr txBox="1">
            <a:spLocks noGrp="1"/>
          </p:cNvSpPr>
          <p:nvPr>
            <p:ph type="title" idx="4294967295"/>
          </p:nvPr>
        </p:nvSpPr>
        <p:spPr>
          <a:xfrm>
            <a:off x="418142" y="1481169"/>
            <a:ext cx="6690284"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#3: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Fill in the blank: The best drink to keep your body healthy is ______.</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grpSp>
        <p:nvGrpSpPr>
          <p:cNvPr id="2" name="Group 1" descr="Choose the correct option">
            <a:extLst>
              <a:ext uri="{FF2B5EF4-FFF2-40B4-BE49-F238E27FC236}">
                <a16:creationId xmlns:a16="http://schemas.microsoft.com/office/drawing/2014/main" id="{29303F3C-AE10-3A55-43A3-78B8E2FD43A5}"/>
              </a:ext>
            </a:extLst>
          </p:cNvPr>
          <p:cNvGrpSpPr/>
          <p:nvPr/>
        </p:nvGrpSpPr>
        <p:grpSpPr>
          <a:xfrm>
            <a:off x="467247" y="4562718"/>
            <a:ext cx="5802621" cy="1022378"/>
            <a:chOff x="418142" y="4568114"/>
            <a:chExt cx="5802621" cy="975905"/>
          </a:xfrm>
        </p:grpSpPr>
        <p:sp>
          <p:nvSpPr>
            <p:cNvPr id="7" name="TextBox 6">
              <a:extLst>
                <a:ext uri="{FF2B5EF4-FFF2-40B4-BE49-F238E27FC236}">
                  <a16:creationId xmlns:a16="http://schemas.microsoft.com/office/drawing/2014/main" id="{9972462F-BE59-F0BB-C708-E4F3528F8716}"/>
                </a:ext>
              </a:extLst>
            </p:cNvPr>
            <p:cNvSpPr txBox="1"/>
            <p:nvPr/>
          </p:nvSpPr>
          <p:spPr>
            <a:xfrm>
              <a:off x="418142" y="5082354"/>
              <a:ext cx="5802621" cy="461665"/>
            </a:xfrm>
            <a:prstGeom prst="rect">
              <a:avLst/>
            </a:prstGeom>
            <a:noFill/>
          </p:spPr>
          <p:txBody>
            <a:bodyPr wrap="square" rtlCol="0">
              <a:spAutoFit/>
            </a:bodyPr>
            <a:lstStyle/>
            <a:p>
              <a:pPr marL="457200" indent="-457200">
                <a:buClr>
                  <a:srgbClr val="CF222B"/>
                </a:buClr>
                <a:buFont typeface="+mj-lt"/>
                <a:buAutoNum type="alphaLcParenR" startAt="2"/>
              </a:pPr>
              <a:r>
                <a:rPr lang="en-US" sz="2400" b="1" dirty="0">
                  <a:latin typeface="Lub Dub Medium" panose="020B0603030403020204" pitchFamily="34" charset="0"/>
                </a:rPr>
                <a:t>Juice</a:t>
              </a:r>
            </a:p>
          </p:txBody>
        </p:sp>
        <p:sp>
          <p:nvSpPr>
            <p:cNvPr id="8" name="TextBox 7">
              <a:extLst>
                <a:ext uri="{FF2B5EF4-FFF2-40B4-BE49-F238E27FC236}">
                  <a16:creationId xmlns:a16="http://schemas.microsoft.com/office/drawing/2014/main" id="{6C6D0388-FD41-B500-566C-BB457F30EF43}"/>
                </a:ext>
              </a:extLst>
            </p:cNvPr>
            <p:cNvSpPr txBox="1"/>
            <p:nvPr/>
          </p:nvSpPr>
          <p:spPr>
            <a:xfrm>
              <a:off x="418142" y="4568114"/>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Soda</a:t>
              </a:r>
            </a:p>
          </p:txBody>
        </p:sp>
      </p:grpSp>
      <p:sp>
        <p:nvSpPr>
          <p:cNvPr id="9" name="TextBox 8">
            <a:extLst>
              <a:ext uri="{FF2B5EF4-FFF2-40B4-BE49-F238E27FC236}">
                <a16:creationId xmlns:a16="http://schemas.microsoft.com/office/drawing/2014/main" id="{66B388C8-3AC1-2E4D-AD9B-B4360471905D}"/>
              </a:ext>
            </a:extLst>
          </p:cNvPr>
          <p:cNvSpPr txBox="1"/>
          <p:nvPr/>
        </p:nvSpPr>
        <p:spPr>
          <a:xfrm>
            <a:off x="467247" y="5495919"/>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Water</a:t>
            </a:r>
          </a:p>
        </p:txBody>
      </p:sp>
    </p:spTree>
    <p:extLst>
      <p:ext uri="{BB962C8B-B14F-4D97-AF65-F5344CB8AC3E}">
        <p14:creationId xmlns:p14="http://schemas.microsoft.com/office/powerpoint/2010/main" val="300961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0089029-EC8E-B6EF-CC74-F53AA67C37F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6432" y="1433860"/>
            <a:ext cx="7752653" cy="5443190"/>
          </a:xfrm>
          <a:prstGeom prst="rect">
            <a:avLst/>
          </a:prstGeom>
        </p:spPr>
      </p:pic>
      <p:sp>
        <p:nvSpPr>
          <p:cNvPr id="3" name="Title 2">
            <a:extLst>
              <a:ext uri="{FF2B5EF4-FFF2-40B4-BE49-F238E27FC236}">
                <a16:creationId xmlns:a16="http://schemas.microsoft.com/office/drawing/2014/main" id="{40F2DD4D-B5B3-83D1-28CA-C2E2F47CA1ED}"/>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6" name="TextBox 5">
            <a:extLst>
              <a:ext uri="{FF2B5EF4-FFF2-40B4-BE49-F238E27FC236}">
                <a16:creationId xmlns:a16="http://schemas.microsoft.com/office/drawing/2014/main" id="{F7E983E2-6700-DD1F-FD78-4135474DA97B}"/>
              </a:ext>
            </a:extLst>
          </p:cNvPr>
          <p:cNvSpPr txBox="1"/>
          <p:nvPr/>
        </p:nvSpPr>
        <p:spPr>
          <a:xfrm>
            <a:off x="418142" y="2498558"/>
            <a:ext cx="3974954" cy="2564805"/>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Sugar = fuel, but too much is harmful</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Insulin is the key that helps sugar do its job</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Healthy choices = protect your future</a:t>
            </a:r>
            <a:endParaRPr lang="en-US" sz="2400" b="1" dirty="0">
              <a:solidFill>
                <a:srgbClr val="CF222B"/>
              </a:solidFill>
              <a:latin typeface="Lub Dub Medium" panose="020B0603030403020204" pitchFamily="34" charset="0"/>
            </a:endParaRPr>
          </a:p>
        </p:txBody>
      </p:sp>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793</TotalTime>
  <Words>899</Words>
  <Application>Microsoft Office PowerPoint</Application>
  <PresentationFormat>Widescreen</PresentationFormat>
  <Paragraphs>85</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Lub Dub Heavy</vt:lpstr>
      <vt:lpstr>Lub Dub Medium</vt:lpstr>
      <vt:lpstr>Office Theme</vt:lpstr>
      <vt:lpstr>Sweet Talk: </vt:lpstr>
      <vt:lpstr>Where Sugar Hides</vt:lpstr>
      <vt:lpstr>Quiz #1: Sugar is only found in  candy and desserts.</vt:lpstr>
      <vt:lpstr>Blood Sugar = Fuel</vt:lpstr>
      <vt:lpstr>Insulin: The Key</vt:lpstr>
      <vt:lpstr>Quiz #2: What does insulin do? </vt:lpstr>
      <vt:lpstr>Diabetes Basics</vt:lpstr>
      <vt:lpstr>Quiz #3: Which type of diabetes is when the body has trouble using insulin properly?</vt:lpstr>
      <vt:lpstr>Why It Matters</vt:lpstr>
      <vt:lpstr>Healthy Habits</vt:lpstr>
      <vt:lpstr>Quiz #3: Fill in the blank: The best drink to keep your body healthy is ______.</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Travis Entrekin (NAT Field Campaigns - NC Consultant)</dc:creator>
  <cp:lastModifiedBy>Sai Charan Gode</cp:lastModifiedBy>
  <cp:revision>68</cp:revision>
  <dcterms:created xsi:type="dcterms:W3CDTF">2025-09-05T00:29:10Z</dcterms:created>
  <dcterms:modified xsi:type="dcterms:W3CDTF">2025-11-21T11:00:51Z</dcterms:modified>
</cp:coreProperties>
</file>